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24"/>
  </p:notesMasterIdLst>
  <p:sldIdLst>
    <p:sldId id="256" r:id="rId4"/>
    <p:sldId id="270" r:id="rId5"/>
    <p:sldId id="259" r:id="rId6"/>
    <p:sldId id="260" r:id="rId7"/>
    <p:sldId id="261" r:id="rId8"/>
    <p:sldId id="262" r:id="rId9"/>
    <p:sldId id="263" r:id="rId10"/>
    <p:sldId id="264" r:id="rId11"/>
    <p:sldId id="268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65" r:id="rId22"/>
    <p:sldId id="266" r:id="rId23"/>
  </p:sldIdLst>
  <p:sldSz cx="9144000" cy="6858000" type="screen4x3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804" y="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/>
              <a:t>Эмоциональное состояние</a:t>
            </a:r>
            <a:r>
              <a:rPr lang="ru-RU" sz="2400" baseline="0" dirty="0"/>
              <a:t> дошкольников</a:t>
            </a:r>
            <a:r>
              <a:rPr lang="ru-RU" sz="2400" dirty="0"/>
              <a:t> до начала эксперимента</a:t>
            </a:r>
          </a:p>
        </c:rich>
      </c:tx>
      <c:layout>
        <c:manualLayout>
          <c:xMode val="edge"/>
          <c:yMode val="edge"/>
          <c:x val="0.10833333333333332"/>
          <c:y val="9.2592592592592587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8.5483814523184598E-2"/>
          <c:y val="0.23231481481481481"/>
          <c:w val="0.88396062992125979"/>
          <c:h val="0.374038349372995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Графики!$C$37</c:f>
              <c:strCache>
                <c:ptCount val="1"/>
                <c:pt idx="0">
                  <c:v>Эг1 до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Графики!$D$36:$M$36</c:f>
              <c:strCache>
                <c:ptCount val="10"/>
                <c:pt idx="0">
                  <c:v>радость</c:v>
                </c:pt>
                <c:pt idx="1">
                  <c:v>удивление</c:v>
                </c:pt>
                <c:pt idx="2">
                  <c:v>горе-страдание</c:v>
                </c:pt>
                <c:pt idx="3">
                  <c:v>отвращение</c:v>
                </c:pt>
                <c:pt idx="4">
                  <c:v>страх-ужас</c:v>
                </c:pt>
                <c:pt idx="5">
                  <c:v>презрение</c:v>
                </c:pt>
                <c:pt idx="6">
                  <c:v>стыд</c:v>
                </c:pt>
                <c:pt idx="7">
                  <c:v>вина</c:v>
                </c:pt>
                <c:pt idx="8">
                  <c:v>гнев-ярость</c:v>
                </c:pt>
                <c:pt idx="9">
                  <c:v>интерес</c:v>
                </c:pt>
              </c:strCache>
            </c:strRef>
          </c:cat>
          <c:val>
            <c:numRef>
              <c:f>Графики!$D$37:$M$37</c:f>
              <c:numCache>
                <c:formatCode>0.00</c:formatCode>
                <c:ptCount val="10"/>
                <c:pt idx="0">
                  <c:v>5.6032258064516132</c:v>
                </c:pt>
                <c:pt idx="1">
                  <c:v>4.3483870967741938</c:v>
                </c:pt>
                <c:pt idx="2">
                  <c:v>2.6354838709677422</c:v>
                </c:pt>
                <c:pt idx="3">
                  <c:v>0.41290322580645161</c:v>
                </c:pt>
                <c:pt idx="4">
                  <c:v>3.2354838709677414</c:v>
                </c:pt>
                <c:pt idx="5">
                  <c:v>7.0967741935483872E-2</c:v>
                </c:pt>
                <c:pt idx="6">
                  <c:v>2.8483870967741938</c:v>
                </c:pt>
                <c:pt idx="7">
                  <c:v>2.9612903225806457</c:v>
                </c:pt>
                <c:pt idx="8">
                  <c:v>1.3967741935483873</c:v>
                </c:pt>
                <c:pt idx="9">
                  <c:v>5.6258064516129025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F3-4DFD-A8DF-0A49187621BA}"/>
            </c:ext>
          </c:extLst>
        </c:ser>
        <c:ser>
          <c:idx val="1"/>
          <c:order val="1"/>
          <c:tx>
            <c:strRef>
              <c:f>Графики!$C$38</c:f>
              <c:strCache>
                <c:ptCount val="1"/>
                <c:pt idx="0">
                  <c:v>Эг2до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Графики!$D$36:$M$36</c:f>
              <c:strCache>
                <c:ptCount val="10"/>
                <c:pt idx="0">
                  <c:v>радость</c:v>
                </c:pt>
                <c:pt idx="1">
                  <c:v>удивление</c:v>
                </c:pt>
                <c:pt idx="2">
                  <c:v>горе-страдание</c:v>
                </c:pt>
                <c:pt idx="3">
                  <c:v>отвращение</c:v>
                </c:pt>
                <c:pt idx="4">
                  <c:v>страх-ужас</c:v>
                </c:pt>
                <c:pt idx="5">
                  <c:v>презрение</c:v>
                </c:pt>
                <c:pt idx="6">
                  <c:v>стыд</c:v>
                </c:pt>
                <c:pt idx="7">
                  <c:v>вина</c:v>
                </c:pt>
                <c:pt idx="8">
                  <c:v>гнев-ярость</c:v>
                </c:pt>
                <c:pt idx="9">
                  <c:v>интерес</c:v>
                </c:pt>
              </c:strCache>
            </c:strRef>
          </c:cat>
          <c:val>
            <c:numRef>
              <c:f>Графики!$D$38:$M$38</c:f>
              <c:numCache>
                <c:formatCode>0.00</c:formatCode>
                <c:ptCount val="10"/>
                <c:pt idx="0">
                  <c:v>6.0259259259259244</c:v>
                </c:pt>
                <c:pt idx="1">
                  <c:v>4.2703703703703706</c:v>
                </c:pt>
                <c:pt idx="2">
                  <c:v>1.7592592592592593</c:v>
                </c:pt>
                <c:pt idx="3">
                  <c:v>8.8888888888888892E-2</c:v>
                </c:pt>
                <c:pt idx="4">
                  <c:v>2.2740740740740737</c:v>
                </c:pt>
                <c:pt idx="5">
                  <c:v>8.5185185185185183E-2</c:v>
                </c:pt>
                <c:pt idx="6">
                  <c:v>1.8074074074074074</c:v>
                </c:pt>
                <c:pt idx="7">
                  <c:v>1.3111111111111113</c:v>
                </c:pt>
                <c:pt idx="8">
                  <c:v>1.1962962962962962</c:v>
                </c:pt>
                <c:pt idx="9">
                  <c:v>4.8444444444444441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F3-4DFD-A8DF-0A49187621BA}"/>
            </c:ext>
          </c:extLst>
        </c:ser>
        <c:ser>
          <c:idx val="2"/>
          <c:order val="2"/>
          <c:tx>
            <c:strRef>
              <c:f>Графики!$C$39</c:f>
              <c:strCache>
                <c:ptCount val="1"/>
                <c:pt idx="0">
                  <c:v>контр гр до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Графики!$D$36:$M$36</c:f>
              <c:strCache>
                <c:ptCount val="10"/>
                <c:pt idx="0">
                  <c:v>радость</c:v>
                </c:pt>
                <c:pt idx="1">
                  <c:v>удивление</c:v>
                </c:pt>
                <c:pt idx="2">
                  <c:v>горе-страдание</c:v>
                </c:pt>
                <c:pt idx="3">
                  <c:v>отвращение</c:v>
                </c:pt>
                <c:pt idx="4">
                  <c:v>страх-ужас</c:v>
                </c:pt>
                <c:pt idx="5">
                  <c:v>презрение</c:v>
                </c:pt>
                <c:pt idx="6">
                  <c:v>стыд</c:v>
                </c:pt>
                <c:pt idx="7">
                  <c:v>вина</c:v>
                </c:pt>
                <c:pt idx="8">
                  <c:v>гнев-ярость</c:v>
                </c:pt>
                <c:pt idx="9">
                  <c:v>интерес</c:v>
                </c:pt>
              </c:strCache>
            </c:strRef>
          </c:cat>
          <c:val>
            <c:numRef>
              <c:f>Графики!$D$39:$M$39</c:f>
              <c:numCache>
                <c:formatCode>0.00</c:formatCode>
                <c:ptCount val="10"/>
                <c:pt idx="0">
                  <c:v>6.39</c:v>
                </c:pt>
                <c:pt idx="1">
                  <c:v>4.3349999999999991</c:v>
                </c:pt>
                <c:pt idx="2">
                  <c:v>2.1250000000000004</c:v>
                </c:pt>
                <c:pt idx="3">
                  <c:v>0.05</c:v>
                </c:pt>
                <c:pt idx="4">
                  <c:v>2.4650000000000003</c:v>
                </c:pt>
                <c:pt idx="5">
                  <c:v>0.155</c:v>
                </c:pt>
                <c:pt idx="6">
                  <c:v>1.5549999999999999</c:v>
                </c:pt>
                <c:pt idx="7">
                  <c:v>1.2200000000000002</c:v>
                </c:pt>
                <c:pt idx="8">
                  <c:v>0.96000000000000019</c:v>
                </c:pt>
                <c:pt idx="9">
                  <c:v>5.6549999999999994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8F3-4DFD-A8DF-0A49187621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508482320"/>
        <c:axId val="508482648"/>
      </c:barChart>
      <c:catAx>
        <c:axId val="508482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08482648"/>
        <c:crosses val="autoZero"/>
        <c:auto val="1"/>
        <c:lblAlgn val="ctr"/>
        <c:lblOffset val="100"/>
        <c:noMultiLvlLbl val="0"/>
      </c:catAx>
      <c:valAx>
        <c:axId val="508482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08482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38465567317917"/>
          <c:y val="0.84951168355374895"/>
          <c:w val="0.4523068865364166"/>
          <c:h val="7.7701005509748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/>
              <a:t>Восприятие эмоций у дошкольников до начала эксперимента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графики!$L$11</c:f>
              <c:strCache>
                <c:ptCount val="1"/>
                <c:pt idx="0">
                  <c:v>Эг1 до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графики!$M$10:$O$10</c:f>
              <c:strCache>
                <c:ptCount val="3"/>
                <c:pt idx="0">
                  <c:v>кол-во праивльно распознанных эмоций</c:v>
                </c:pt>
                <c:pt idx="1">
                  <c:v>кол-во "+" эмоций</c:v>
                </c:pt>
                <c:pt idx="2">
                  <c:v>кол-во "-" эмоций</c:v>
                </c:pt>
              </c:strCache>
            </c:strRef>
          </c:cat>
          <c:val>
            <c:numRef>
              <c:f>графики!$M$11:$O$11</c:f>
              <c:numCache>
                <c:formatCode>0.00</c:formatCode>
                <c:ptCount val="3"/>
                <c:pt idx="0">
                  <c:v>3.870967741935484</c:v>
                </c:pt>
                <c:pt idx="1">
                  <c:v>1.1935483870967742</c:v>
                </c:pt>
                <c:pt idx="2">
                  <c:v>2.6774193548387095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FC-4712-8FB0-115D37466538}"/>
            </c:ext>
          </c:extLst>
        </c:ser>
        <c:ser>
          <c:idx val="1"/>
          <c:order val="1"/>
          <c:tx>
            <c:strRef>
              <c:f>графики!$L$12</c:f>
              <c:strCache>
                <c:ptCount val="1"/>
                <c:pt idx="0">
                  <c:v>Эг2 до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графики!$M$10:$O$10</c:f>
              <c:strCache>
                <c:ptCount val="3"/>
                <c:pt idx="0">
                  <c:v>кол-во праивльно распознанных эмоций</c:v>
                </c:pt>
                <c:pt idx="1">
                  <c:v>кол-во "+" эмоций</c:v>
                </c:pt>
                <c:pt idx="2">
                  <c:v>кол-во "-" эмоций</c:v>
                </c:pt>
              </c:strCache>
            </c:strRef>
          </c:cat>
          <c:val>
            <c:numRef>
              <c:f>графики!$M$12:$O$12</c:f>
              <c:numCache>
                <c:formatCode>0.00</c:formatCode>
                <c:ptCount val="3"/>
                <c:pt idx="0">
                  <c:v>4.2222222222222223</c:v>
                </c:pt>
                <c:pt idx="1">
                  <c:v>1.2592592592592593</c:v>
                </c:pt>
                <c:pt idx="2">
                  <c:v>2.9629629629629628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8FC-4712-8FB0-115D37466538}"/>
            </c:ext>
          </c:extLst>
        </c:ser>
        <c:ser>
          <c:idx val="2"/>
          <c:order val="2"/>
          <c:tx>
            <c:strRef>
              <c:f>графики!$L$13</c:f>
              <c:strCache>
                <c:ptCount val="1"/>
                <c:pt idx="0">
                  <c:v>Кг до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графики!$M$10:$O$10</c:f>
              <c:strCache>
                <c:ptCount val="3"/>
                <c:pt idx="0">
                  <c:v>кол-во праивльно распознанных эмоций</c:v>
                </c:pt>
                <c:pt idx="1">
                  <c:v>кол-во "+" эмоций</c:v>
                </c:pt>
                <c:pt idx="2">
                  <c:v>кол-во "-" эмоций</c:v>
                </c:pt>
              </c:strCache>
            </c:strRef>
          </c:cat>
          <c:val>
            <c:numRef>
              <c:f>графики!$M$13:$O$13</c:f>
              <c:numCache>
                <c:formatCode>0.00</c:formatCode>
                <c:ptCount val="3"/>
                <c:pt idx="0">
                  <c:v>4.3499999999999996</c:v>
                </c:pt>
                <c:pt idx="1">
                  <c:v>1.6</c:v>
                </c:pt>
                <c:pt idx="2">
                  <c:v>2.75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8FC-4712-8FB0-115D374665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10116240"/>
        <c:axId val="510116568"/>
      </c:barChart>
      <c:catAx>
        <c:axId val="5101162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10116568"/>
        <c:crosses val="autoZero"/>
        <c:auto val="1"/>
        <c:lblAlgn val="ctr"/>
        <c:lblOffset val="100"/>
        <c:noMultiLvlLbl val="0"/>
      </c:catAx>
      <c:valAx>
        <c:axId val="5101165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101162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/>
              <a:t>Количество</a:t>
            </a:r>
            <a:r>
              <a:rPr lang="ru-RU" sz="2400" baseline="0" dirty="0"/>
              <a:t> страхов испытываемых дошкольниками до начала эксперимента</a:t>
            </a:r>
            <a:endParaRPr lang="ru-RU" sz="2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графики!$A$3</c:f>
              <c:strCache>
                <c:ptCount val="1"/>
                <c:pt idx="0">
                  <c:v>Эг 1 до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графики!$B$2:$I$2</c:f>
              <c:strCache>
                <c:ptCount val="8"/>
                <c:pt idx="0">
                  <c:v>общее кол-во страхов</c:v>
                </c:pt>
                <c:pt idx="1">
                  <c:v>мед.страхи</c:v>
                </c:pt>
                <c:pt idx="2">
                  <c:v>страхи с причинением физ.ущ.</c:v>
                </c:pt>
                <c:pt idx="3">
                  <c:v>страхи смерти</c:v>
                </c:pt>
                <c:pt idx="4">
                  <c:v>страхи жив. и сказ. перс.</c:v>
                </c:pt>
                <c:pt idx="5">
                  <c:v>страхи кошм. снов и темноты</c:v>
                </c:pt>
                <c:pt idx="6">
                  <c:v>соц.-опоср. Страхи</c:v>
                </c:pt>
                <c:pt idx="7">
                  <c:v> простр-ые страхи </c:v>
                </c:pt>
              </c:strCache>
            </c:strRef>
          </c:cat>
          <c:val>
            <c:numRef>
              <c:f>графики!$B$3:$I$3</c:f>
              <c:numCache>
                <c:formatCode>0.00</c:formatCode>
                <c:ptCount val="8"/>
                <c:pt idx="0">
                  <c:v>14.612903225806452</c:v>
                </c:pt>
                <c:pt idx="1">
                  <c:v>2.3870967741935485</c:v>
                </c:pt>
                <c:pt idx="2">
                  <c:v>2.870967741935484</c:v>
                </c:pt>
                <c:pt idx="3">
                  <c:v>1.5483870967741935</c:v>
                </c:pt>
                <c:pt idx="4">
                  <c:v>2.193548387096774</c:v>
                </c:pt>
                <c:pt idx="5">
                  <c:v>1.064516129032258</c:v>
                </c:pt>
                <c:pt idx="6">
                  <c:v>2.2903225806451615</c:v>
                </c:pt>
                <c:pt idx="7">
                  <c:v>2.2580645161290325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17-489E-91BD-5696D257D9D8}"/>
            </c:ext>
          </c:extLst>
        </c:ser>
        <c:ser>
          <c:idx val="1"/>
          <c:order val="1"/>
          <c:tx>
            <c:strRef>
              <c:f>графики!$A$4</c:f>
              <c:strCache>
                <c:ptCount val="1"/>
                <c:pt idx="0">
                  <c:v>Эг 2 до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графики!$B$2:$I$2</c:f>
              <c:strCache>
                <c:ptCount val="8"/>
                <c:pt idx="0">
                  <c:v>общее кол-во страхов</c:v>
                </c:pt>
                <c:pt idx="1">
                  <c:v>мед.страхи</c:v>
                </c:pt>
                <c:pt idx="2">
                  <c:v>страхи с причинением физ.ущ.</c:v>
                </c:pt>
                <c:pt idx="3">
                  <c:v>страхи смерти</c:v>
                </c:pt>
                <c:pt idx="4">
                  <c:v>страхи жив. и сказ. перс.</c:v>
                </c:pt>
                <c:pt idx="5">
                  <c:v>страхи кошм. снов и темноты</c:v>
                </c:pt>
                <c:pt idx="6">
                  <c:v>соц.-опоср. Страхи</c:v>
                </c:pt>
                <c:pt idx="7">
                  <c:v> простр-ые страхи </c:v>
                </c:pt>
              </c:strCache>
            </c:strRef>
          </c:cat>
          <c:val>
            <c:numRef>
              <c:f>графики!$B$4:$I$4</c:f>
              <c:numCache>
                <c:formatCode>0.00</c:formatCode>
                <c:ptCount val="8"/>
                <c:pt idx="0">
                  <c:v>13.555555555555555</c:v>
                </c:pt>
                <c:pt idx="1">
                  <c:v>2</c:v>
                </c:pt>
                <c:pt idx="2">
                  <c:v>2.7037037037037037</c:v>
                </c:pt>
                <c:pt idx="3">
                  <c:v>1.4814814814814814</c:v>
                </c:pt>
                <c:pt idx="4">
                  <c:v>1.7037037037037037</c:v>
                </c:pt>
                <c:pt idx="5">
                  <c:v>0.85185185185185186</c:v>
                </c:pt>
                <c:pt idx="6">
                  <c:v>2.5555555555555554</c:v>
                </c:pt>
                <c:pt idx="7">
                  <c:v>2.2592592592592591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17-489E-91BD-5696D257D9D8}"/>
            </c:ext>
          </c:extLst>
        </c:ser>
        <c:ser>
          <c:idx val="2"/>
          <c:order val="2"/>
          <c:tx>
            <c:strRef>
              <c:f>графики!$A$5</c:f>
              <c:strCache>
                <c:ptCount val="1"/>
                <c:pt idx="0">
                  <c:v>Кг до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графики!$B$2:$I$2</c:f>
              <c:strCache>
                <c:ptCount val="8"/>
                <c:pt idx="0">
                  <c:v>общее кол-во страхов</c:v>
                </c:pt>
                <c:pt idx="1">
                  <c:v>мед.страхи</c:v>
                </c:pt>
                <c:pt idx="2">
                  <c:v>страхи с причинением физ.ущ.</c:v>
                </c:pt>
                <c:pt idx="3">
                  <c:v>страхи смерти</c:v>
                </c:pt>
                <c:pt idx="4">
                  <c:v>страхи жив. и сказ. перс.</c:v>
                </c:pt>
                <c:pt idx="5">
                  <c:v>страхи кошм. снов и темноты</c:v>
                </c:pt>
                <c:pt idx="6">
                  <c:v>соц.-опоср. Страхи</c:v>
                </c:pt>
                <c:pt idx="7">
                  <c:v> простр-ые страхи </c:v>
                </c:pt>
              </c:strCache>
            </c:strRef>
          </c:cat>
          <c:val>
            <c:numRef>
              <c:f>графики!$B$5:$I$5</c:f>
              <c:numCache>
                <c:formatCode>0.00</c:formatCode>
                <c:ptCount val="8"/>
                <c:pt idx="0">
                  <c:v>14.25</c:v>
                </c:pt>
                <c:pt idx="1">
                  <c:v>2.35</c:v>
                </c:pt>
                <c:pt idx="2">
                  <c:v>2.8</c:v>
                </c:pt>
                <c:pt idx="3">
                  <c:v>1.7</c:v>
                </c:pt>
                <c:pt idx="4">
                  <c:v>1.75</c:v>
                </c:pt>
                <c:pt idx="5">
                  <c:v>0.9</c:v>
                </c:pt>
                <c:pt idx="6">
                  <c:v>2.35</c:v>
                </c:pt>
                <c:pt idx="7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F17-489E-91BD-5696D257D9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07215176"/>
        <c:axId val="256472304"/>
      </c:barChart>
      <c:catAx>
        <c:axId val="307215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6472304"/>
        <c:crosses val="autoZero"/>
        <c:auto val="1"/>
        <c:lblAlgn val="ctr"/>
        <c:lblOffset val="100"/>
        <c:noMultiLvlLbl val="0"/>
      </c:catAx>
      <c:valAx>
        <c:axId val="256472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7215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Эмоциональное</a:t>
            </a:r>
            <a:r>
              <a:rPr lang="ru-RU" baseline="0" dirty="0"/>
              <a:t> состояние</a:t>
            </a: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aseline="0" dirty="0" err="1"/>
              <a:t>Эг</a:t>
            </a:r>
            <a:r>
              <a:rPr lang="ru-RU" baseline="0" dirty="0"/>
              <a:t> 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графики!$C$5</c:f>
              <c:strCache>
                <c:ptCount val="1"/>
                <c:pt idx="0">
                  <c:v>до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графики!$D$4:$M$4</c:f>
              <c:strCache>
                <c:ptCount val="10"/>
                <c:pt idx="0">
                  <c:v>радость</c:v>
                </c:pt>
                <c:pt idx="1">
                  <c:v>удивление</c:v>
                </c:pt>
                <c:pt idx="2">
                  <c:v>горе-страдание</c:v>
                </c:pt>
                <c:pt idx="3">
                  <c:v>отвращение</c:v>
                </c:pt>
                <c:pt idx="4">
                  <c:v>страх-ужас</c:v>
                </c:pt>
                <c:pt idx="5">
                  <c:v>презрение</c:v>
                </c:pt>
                <c:pt idx="6">
                  <c:v>стыд</c:v>
                </c:pt>
                <c:pt idx="7">
                  <c:v>вина</c:v>
                </c:pt>
                <c:pt idx="8">
                  <c:v>гнев-ярость</c:v>
                </c:pt>
                <c:pt idx="9">
                  <c:v>интерес</c:v>
                </c:pt>
              </c:strCache>
            </c:strRef>
          </c:cat>
          <c:val>
            <c:numRef>
              <c:f>графики!$D$5:$M$5</c:f>
              <c:numCache>
                <c:formatCode>0.00</c:formatCode>
                <c:ptCount val="10"/>
                <c:pt idx="0">
                  <c:v>5.6032258064516132</c:v>
                </c:pt>
                <c:pt idx="1">
                  <c:v>4.3483870967741938</c:v>
                </c:pt>
                <c:pt idx="2">
                  <c:v>2.6354838709677422</c:v>
                </c:pt>
                <c:pt idx="3">
                  <c:v>0.41290322580645161</c:v>
                </c:pt>
                <c:pt idx="4">
                  <c:v>3.2354838709677414</c:v>
                </c:pt>
                <c:pt idx="5">
                  <c:v>7.0967741935483872E-2</c:v>
                </c:pt>
                <c:pt idx="6">
                  <c:v>2.8483870967741938</c:v>
                </c:pt>
                <c:pt idx="7">
                  <c:v>2.9612903225806457</c:v>
                </c:pt>
                <c:pt idx="8">
                  <c:v>1.3967741935483873</c:v>
                </c:pt>
                <c:pt idx="9">
                  <c:v>5.6258064516129025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9C-40B2-8BC6-7FAFB2B3D209}"/>
            </c:ext>
          </c:extLst>
        </c:ser>
        <c:ser>
          <c:idx val="1"/>
          <c:order val="1"/>
          <c:tx>
            <c:strRef>
              <c:f>графики!$C$6</c:f>
              <c:strCache>
                <c:ptCount val="1"/>
                <c:pt idx="0">
                  <c:v>после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графики!$D$4:$M$4</c:f>
              <c:strCache>
                <c:ptCount val="10"/>
                <c:pt idx="0">
                  <c:v>радость</c:v>
                </c:pt>
                <c:pt idx="1">
                  <c:v>удивление</c:v>
                </c:pt>
                <c:pt idx="2">
                  <c:v>горе-страдание</c:v>
                </c:pt>
                <c:pt idx="3">
                  <c:v>отвращение</c:v>
                </c:pt>
                <c:pt idx="4">
                  <c:v>страх-ужас</c:v>
                </c:pt>
                <c:pt idx="5">
                  <c:v>презрение</c:v>
                </c:pt>
                <c:pt idx="6">
                  <c:v>стыд</c:v>
                </c:pt>
                <c:pt idx="7">
                  <c:v>вина</c:v>
                </c:pt>
                <c:pt idx="8">
                  <c:v>гнев-ярость</c:v>
                </c:pt>
                <c:pt idx="9">
                  <c:v>интерес</c:v>
                </c:pt>
              </c:strCache>
            </c:strRef>
          </c:cat>
          <c:val>
            <c:numRef>
              <c:f>графики!$D$6:$M$6</c:f>
              <c:numCache>
                <c:formatCode>0.00</c:formatCode>
                <c:ptCount val="10"/>
                <c:pt idx="0">
                  <c:v>7.0193548387096776</c:v>
                </c:pt>
                <c:pt idx="1">
                  <c:v>5.8935483870967751</c:v>
                </c:pt>
                <c:pt idx="2">
                  <c:v>1.2096774193548385</c:v>
                </c:pt>
                <c:pt idx="3">
                  <c:v>7.4193548387096769E-2</c:v>
                </c:pt>
                <c:pt idx="4">
                  <c:v>1.1322580645161291</c:v>
                </c:pt>
                <c:pt idx="5">
                  <c:v>3.2258064516129031E-2</c:v>
                </c:pt>
                <c:pt idx="6">
                  <c:v>3.0741935483870968</c:v>
                </c:pt>
                <c:pt idx="7">
                  <c:v>2.7032258064516133</c:v>
                </c:pt>
                <c:pt idx="8">
                  <c:v>0.48387096774193555</c:v>
                </c:pt>
                <c:pt idx="9">
                  <c:v>7.0354838709677425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B9C-40B2-8BC6-7FAFB2B3D2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79511920"/>
        <c:axId val="479512248"/>
      </c:barChart>
      <c:catAx>
        <c:axId val="479511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9512248"/>
        <c:crosses val="autoZero"/>
        <c:auto val="1"/>
        <c:lblAlgn val="ctr"/>
        <c:lblOffset val="100"/>
        <c:noMultiLvlLbl val="0"/>
      </c:catAx>
      <c:valAx>
        <c:axId val="479512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9511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Эмоциональное</a:t>
            </a:r>
            <a:r>
              <a:rPr lang="ru-RU" baseline="0" dirty="0"/>
              <a:t> состояние</a:t>
            </a: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aseline="0" dirty="0" err="1"/>
              <a:t>Эг</a:t>
            </a:r>
            <a:r>
              <a:rPr lang="ru-RU" baseline="0" dirty="0"/>
              <a:t> 2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Графики!$C$7</c:f>
              <c:strCache>
                <c:ptCount val="1"/>
                <c:pt idx="0">
                  <c:v>до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Графики!$D$6:$M$6</c:f>
              <c:strCache>
                <c:ptCount val="10"/>
                <c:pt idx="0">
                  <c:v>радость</c:v>
                </c:pt>
                <c:pt idx="1">
                  <c:v>удивление</c:v>
                </c:pt>
                <c:pt idx="2">
                  <c:v>горе-страдание</c:v>
                </c:pt>
                <c:pt idx="3">
                  <c:v>отвращение</c:v>
                </c:pt>
                <c:pt idx="4">
                  <c:v>страх-ужас</c:v>
                </c:pt>
                <c:pt idx="5">
                  <c:v>презрение</c:v>
                </c:pt>
                <c:pt idx="6">
                  <c:v>стыд</c:v>
                </c:pt>
                <c:pt idx="7">
                  <c:v>вина</c:v>
                </c:pt>
                <c:pt idx="8">
                  <c:v>гнев-ярость</c:v>
                </c:pt>
                <c:pt idx="9">
                  <c:v>интерес</c:v>
                </c:pt>
              </c:strCache>
            </c:strRef>
          </c:cat>
          <c:val>
            <c:numRef>
              <c:f>Графики!$D$7:$M$7</c:f>
              <c:numCache>
                <c:formatCode>0.00</c:formatCode>
                <c:ptCount val="10"/>
                <c:pt idx="0">
                  <c:v>6.0259259259259244</c:v>
                </c:pt>
                <c:pt idx="1">
                  <c:v>4.2703703703703706</c:v>
                </c:pt>
                <c:pt idx="2">
                  <c:v>1.7592592592592593</c:v>
                </c:pt>
                <c:pt idx="3">
                  <c:v>8.8888888888888892E-2</c:v>
                </c:pt>
                <c:pt idx="4">
                  <c:v>2.2740740740740737</c:v>
                </c:pt>
                <c:pt idx="5">
                  <c:v>8.5185185185185183E-2</c:v>
                </c:pt>
                <c:pt idx="6">
                  <c:v>1.8074074074074074</c:v>
                </c:pt>
                <c:pt idx="7">
                  <c:v>1.3111111111111113</c:v>
                </c:pt>
                <c:pt idx="8">
                  <c:v>1.1962962962962962</c:v>
                </c:pt>
                <c:pt idx="9">
                  <c:v>4.8444444444444441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57-412A-B008-6F9B0F3AB298}"/>
            </c:ext>
          </c:extLst>
        </c:ser>
        <c:ser>
          <c:idx val="1"/>
          <c:order val="1"/>
          <c:tx>
            <c:strRef>
              <c:f>Графики!$C$8</c:f>
              <c:strCache>
                <c:ptCount val="1"/>
                <c:pt idx="0">
                  <c:v>после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Графики!$D$6:$M$6</c:f>
              <c:strCache>
                <c:ptCount val="10"/>
                <c:pt idx="0">
                  <c:v>радость</c:v>
                </c:pt>
                <c:pt idx="1">
                  <c:v>удивление</c:v>
                </c:pt>
                <c:pt idx="2">
                  <c:v>горе-страдание</c:v>
                </c:pt>
                <c:pt idx="3">
                  <c:v>отвращение</c:v>
                </c:pt>
                <c:pt idx="4">
                  <c:v>страх-ужас</c:v>
                </c:pt>
                <c:pt idx="5">
                  <c:v>презрение</c:v>
                </c:pt>
                <c:pt idx="6">
                  <c:v>стыд</c:v>
                </c:pt>
                <c:pt idx="7">
                  <c:v>вина</c:v>
                </c:pt>
                <c:pt idx="8">
                  <c:v>гнев-ярость</c:v>
                </c:pt>
                <c:pt idx="9">
                  <c:v>интерес</c:v>
                </c:pt>
              </c:strCache>
            </c:strRef>
          </c:cat>
          <c:val>
            <c:numRef>
              <c:f>Графики!$D$8:$M$8</c:f>
              <c:numCache>
                <c:formatCode>0.00</c:formatCode>
                <c:ptCount val="10"/>
                <c:pt idx="0">
                  <c:v>5.9185185185185203</c:v>
                </c:pt>
                <c:pt idx="1">
                  <c:v>4.6481481481481488</c:v>
                </c:pt>
                <c:pt idx="2">
                  <c:v>2.3592592592592592</c:v>
                </c:pt>
                <c:pt idx="3">
                  <c:v>7.407407407407407E-2</c:v>
                </c:pt>
                <c:pt idx="4">
                  <c:v>2.1703703703703701</c:v>
                </c:pt>
                <c:pt idx="5">
                  <c:v>4.8148148148148148E-2</c:v>
                </c:pt>
                <c:pt idx="6">
                  <c:v>1.677777777777778</c:v>
                </c:pt>
                <c:pt idx="7">
                  <c:v>1.6444444444444446</c:v>
                </c:pt>
                <c:pt idx="8">
                  <c:v>1.2888888888888888</c:v>
                </c:pt>
                <c:pt idx="9">
                  <c:v>6.0111111111111102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D57-412A-B008-6F9B0F3AB2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2483232"/>
        <c:axId val="482478640"/>
      </c:barChart>
      <c:catAx>
        <c:axId val="482483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82478640"/>
        <c:crosses val="autoZero"/>
        <c:auto val="1"/>
        <c:lblAlgn val="ctr"/>
        <c:lblOffset val="100"/>
        <c:noMultiLvlLbl val="0"/>
      </c:catAx>
      <c:valAx>
        <c:axId val="482478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82483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Эмоциональное</a:t>
            </a:r>
            <a:r>
              <a:rPr lang="ru-RU" baseline="0"/>
              <a:t> состояние</a:t>
            </a: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aseline="0"/>
              <a:t>Кг</a:t>
            </a:r>
            <a:endParaRPr lang="ru-RU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Лист1!$N$10</c:f>
              <c:strCache>
                <c:ptCount val="1"/>
                <c:pt idx="0">
                  <c:v>До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Лист1!$O$9:$X$9</c:f>
              <c:strCache>
                <c:ptCount val="10"/>
                <c:pt idx="0">
                  <c:v>радость</c:v>
                </c:pt>
                <c:pt idx="1">
                  <c:v>удивление</c:v>
                </c:pt>
                <c:pt idx="2">
                  <c:v>горе-страдание</c:v>
                </c:pt>
                <c:pt idx="3">
                  <c:v>отвращение</c:v>
                </c:pt>
                <c:pt idx="4">
                  <c:v>страх-ужас</c:v>
                </c:pt>
                <c:pt idx="5">
                  <c:v>презрение</c:v>
                </c:pt>
                <c:pt idx="6">
                  <c:v>стыд</c:v>
                </c:pt>
                <c:pt idx="7">
                  <c:v>вина</c:v>
                </c:pt>
                <c:pt idx="8">
                  <c:v>гнев-ярость</c:v>
                </c:pt>
                <c:pt idx="9">
                  <c:v>интерес</c:v>
                </c:pt>
              </c:strCache>
            </c:strRef>
          </c:cat>
          <c:val>
            <c:numRef>
              <c:f>Лист1!$O$10:$X$10</c:f>
              <c:numCache>
                <c:formatCode>0.00</c:formatCode>
                <c:ptCount val="10"/>
                <c:pt idx="0">
                  <c:v>6.39</c:v>
                </c:pt>
                <c:pt idx="1">
                  <c:v>4.3349999999999991</c:v>
                </c:pt>
                <c:pt idx="2">
                  <c:v>2.1250000000000004</c:v>
                </c:pt>
                <c:pt idx="3">
                  <c:v>0.05</c:v>
                </c:pt>
                <c:pt idx="4">
                  <c:v>2.4650000000000003</c:v>
                </c:pt>
                <c:pt idx="5">
                  <c:v>0.155</c:v>
                </c:pt>
                <c:pt idx="6">
                  <c:v>1.5549999999999999</c:v>
                </c:pt>
                <c:pt idx="7">
                  <c:v>1.2200000000000002</c:v>
                </c:pt>
                <c:pt idx="8">
                  <c:v>0.96000000000000019</c:v>
                </c:pt>
                <c:pt idx="9">
                  <c:v>5.6549999999999994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FD-462F-AED5-219443495F7C}"/>
            </c:ext>
          </c:extLst>
        </c:ser>
        <c:ser>
          <c:idx val="1"/>
          <c:order val="1"/>
          <c:tx>
            <c:strRef>
              <c:f>Лист1!$N$11</c:f>
              <c:strCache>
                <c:ptCount val="1"/>
                <c:pt idx="0">
                  <c:v>После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Лист1!$O$9:$X$9</c:f>
              <c:strCache>
                <c:ptCount val="10"/>
                <c:pt idx="0">
                  <c:v>радость</c:v>
                </c:pt>
                <c:pt idx="1">
                  <c:v>удивление</c:v>
                </c:pt>
                <c:pt idx="2">
                  <c:v>горе-страдание</c:v>
                </c:pt>
                <c:pt idx="3">
                  <c:v>отвращение</c:v>
                </c:pt>
                <c:pt idx="4">
                  <c:v>страх-ужас</c:v>
                </c:pt>
                <c:pt idx="5">
                  <c:v>презрение</c:v>
                </c:pt>
                <c:pt idx="6">
                  <c:v>стыд</c:v>
                </c:pt>
                <c:pt idx="7">
                  <c:v>вина</c:v>
                </c:pt>
                <c:pt idx="8">
                  <c:v>гнев-ярость</c:v>
                </c:pt>
                <c:pt idx="9">
                  <c:v>интерес</c:v>
                </c:pt>
              </c:strCache>
            </c:strRef>
          </c:cat>
          <c:val>
            <c:numRef>
              <c:f>Лист1!$O$11:$X$11</c:f>
              <c:numCache>
                <c:formatCode>0.00</c:formatCode>
                <c:ptCount val="10"/>
                <c:pt idx="0">
                  <c:v>6.3681916172859738</c:v>
                </c:pt>
                <c:pt idx="1">
                  <c:v>4.453130193841444</c:v>
                </c:pt>
                <c:pt idx="2">
                  <c:v>2.1152450959073925</c:v>
                </c:pt>
                <c:pt idx="3">
                  <c:v>5.413349518452331E-2</c:v>
                </c:pt>
                <c:pt idx="4">
                  <c:v>2.4699846882507592</c:v>
                </c:pt>
                <c:pt idx="5">
                  <c:v>0.20944895554318832</c:v>
                </c:pt>
                <c:pt idx="6">
                  <c:v>1.6412047200259072</c:v>
                </c:pt>
                <c:pt idx="7">
                  <c:v>1.385692101652918</c:v>
                </c:pt>
                <c:pt idx="8">
                  <c:v>1.233132307507862</c:v>
                </c:pt>
                <c:pt idx="9">
                  <c:v>5.6620140006403421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FD-462F-AED5-219443495F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8873136"/>
        <c:axId val="418876744"/>
      </c:barChart>
      <c:catAx>
        <c:axId val="418873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8876744"/>
        <c:crosses val="autoZero"/>
        <c:auto val="1"/>
        <c:lblAlgn val="ctr"/>
        <c:lblOffset val="100"/>
        <c:noMultiLvlLbl val="0"/>
      </c:catAx>
      <c:valAx>
        <c:axId val="418876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8873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/>
            </a:pPr>
            <a:r>
              <a:rPr lang="ru-RU" sz="2000" dirty="0"/>
              <a:t>Уровень</a:t>
            </a:r>
            <a:r>
              <a:rPr lang="ru-RU" sz="2000" baseline="0" dirty="0"/>
              <a:t> адекватности восприятия эмоций дошкольниками</a:t>
            </a:r>
            <a:endParaRPr lang="ru-RU" sz="2000" dirty="0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графики!$D$6</c:f>
              <c:strCache>
                <c:ptCount val="1"/>
                <c:pt idx="0">
                  <c:v>Эг.1 до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графики!$E$5:$G$5</c:f>
              <c:strCache>
                <c:ptCount val="3"/>
                <c:pt idx="0">
                  <c:v>кол-во праивльно распознанных эмоций</c:v>
                </c:pt>
                <c:pt idx="1">
                  <c:v>кол-во "+" эмоций</c:v>
                </c:pt>
                <c:pt idx="2">
                  <c:v>кол-во "-" эмоций</c:v>
                </c:pt>
              </c:strCache>
            </c:strRef>
          </c:cat>
          <c:val>
            <c:numRef>
              <c:f>графики!$E$6:$G$6</c:f>
              <c:numCache>
                <c:formatCode>0.00</c:formatCode>
                <c:ptCount val="3"/>
                <c:pt idx="0">
                  <c:v>3.870967741935484</c:v>
                </c:pt>
                <c:pt idx="1">
                  <c:v>1.1935483870967742</c:v>
                </c:pt>
                <c:pt idx="2">
                  <c:v>2.6774193548387095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65-499D-A7A6-40ADCC3013E6}"/>
            </c:ext>
          </c:extLst>
        </c:ser>
        <c:ser>
          <c:idx val="1"/>
          <c:order val="1"/>
          <c:tx>
            <c:strRef>
              <c:f>графики!$D$7</c:f>
              <c:strCache>
                <c:ptCount val="1"/>
                <c:pt idx="0">
                  <c:v>Эг.1 псоле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графики!$E$5:$G$5</c:f>
              <c:strCache>
                <c:ptCount val="3"/>
                <c:pt idx="0">
                  <c:v>кол-во праивльно распознанных эмоций</c:v>
                </c:pt>
                <c:pt idx="1">
                  <c:v>кол-во "+" эмоций</c:v>
                </c:pt>
                <c:pt idx="2">
                  <c:v>кол-во "-" эмоций</c:v>
                </c:pt>
              </c:strCache>
            </c:strRef>
          </c:cat>
          <c:val>
            <c:numRef>
              <c:f>графики!$E$7:$G$7</c:f>
              <c:numCache>
                <c:formatCode>0.00</c:formatCode>
                <c:ptCount val="3"/>
                <c:pt idx="0">
                  <c:v>5.774193548387097</c:v>
                </c:pt>
                <c:pt idx="1">
                  <c:v>1.8064516129032258</c:v>
                </c:pt>
                <c:pt idx="2">
                  <c:v>3.967741935483871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65-499D-A7A6-40ADCC3013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124664064"/>
        <c:axId val="124731392"/>
      </c:barChart>
      <c:catAx>
        <c:axId val="124664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4731392"/>
        <c:crosses val="autoZero"/>
        <c:auto val="1"/>
        <c:lblAlgn val="ctr"/>
        <c:lblOffset val="100"/>
        <c:noMultiLvlLbl val="0"/>
      </c:catAx>
      <c:valAx>
        <c:axId val="124731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4664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2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>
            <a:extLst>
              <a:ext uri="{FF2B5EF4-FFF2-40B4-BE49-F238E27FC236}">
                <a16:creationId xmlns:a16="http://schemas.microsoft.com/office/drawing/2014/main" id="{89C24931-A523-7C33-D9DD-E7ECCF4B9FEF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00EFBE47-E2FF-B3D7-11F9-365A07B94B7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DCA49076-32F3-056A-84BD-71C57E243949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1E72DD69-8528-8328-1905-AA34A280EF5A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50538CC3-8F15-AE10-D505-E40065FF6FD6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endParaRPr lang="ru-RU" altLang="ru-RU"/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3051A339-C849-6B48-8DA4-A9A4599563D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fld id="{C02258CB-F72D-4DCC-8A23-35CE2570BBF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31510BE-7CE0-1588-B954-BFE8BAA7697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68C5DC5-9ADA-4D35-8B33-58769F5F5BAD}" type="slidenum">
              <a:rPr lang="ru-RU" altLang="ru-RU"/>
              <a:pPr/>
              <a:t>1</a:t>
            </a:fld>
            <a:endParaRPr lang="ru-RU" altLang="ru-RU"/>
          </a:p>
        </p:txBody>
      </p:sp>
      <p:sp>
        <p:nvSpPr>
          <p:cNvPr id="16385" name="Rectangle 1">
            <a:extLst>
              <a:ext uri="{FF2B5EF4-FFF2-40B4-BE49-F238E27FC236}">
                <a16:creationId xmlns:a16="http://schemas.microsoft.com/office/drawing/2014/main" id="{9BA9E84C-B14D-FE18-3E17-38F07A310DB8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2169391E-3F9E-3ED6-8D9C-0B52DC9CCEC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C3EB181-DBB4-14DD-ACA2-A3FECAB798B8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C6E5DAE-FD01-4756-8463-97391ED8796D}" type="slidenum">
              <a:rPr lang="ru-RU" altLang="ru-RU"/>
              <a:pPr/>
              <a:t>3</a:t>
            </a:fld>
            <a:endParaRPr lang="ru-RU" altLang="ru-RU"/>
          </a:p>
        </p:txBody>
      </p:sp>
      <p:sp>
        <p:nvSpPr>
          <p:cNvPr id="19457" name="Rectangle 1">
            <a:extLst>
              <a:ext uri="{FF2B5EF4-FFF2-40B4-BE49-F238E27FC236}">
                <a16:creationId xmlns:a16="http://schemas.microsoft.com/office/drawing/2014/main" id="{0374A559-6B06-58BC-9C98-C5B81778FA7E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8" name="Rectangle 2">
            <a:extLst>
              <a:ext uri="{FF2B5EF4-FFF2-40B4-BE49-F238E27FC236}">
                <a16:creationId xmlns:a16="http://schemas.microsoft.com/office/drawing/2014/main" id="{51A04C92-1D40-CAED-E927-920E2E3C640C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E013708-0F43-1E78-1CC8-6E0D9862A9C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DB3A06B-9C4D-43FC-8079-118C688CF273}" type="slidenum">
              <a:rPr lang="ru-RU" altLang="ru-RU"/>
              <a:pPr/>
              <a:t>4</a:t>
            </a:fld>
            <a:endParaRPr lang="ru-RU" altLang="ru-RU"/>
          </a:p>
        </p:txBody>
      </p:sp>
      <p:sp>
        <p:nvSpPr>
          <p:cNvPr id="20481" name="Rectangle 1">
            <a:extLst>
              <a:ext uri="{FF2B5EF4-FFF2-40B4-BE49-F238E27FC236}">
                <a16:creationId xmlns:a16="http://schemas.microsoft.com/office/drawing/2014/main" id="{F04A07C4-B5DD-9466-0E66-0FCD192F7343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C77205BE-7306-0E30-B2B5-FD1942F72CE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114A8CA-FE91-8B40-4CE6-A64BA245F3F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8D8AC3E-F9DC-4BE9-9E91-171474F3357C}" type="slidenum">
              <a:rPr lang="ru-RU" altLang="ru-RU"/>
              <a:pPr/>
              <a:t>5</a:t>
            </a:fld>
            <a:endParaRPr lang="ru-RU" altLang="ru-RU"/>
          </a:p>
        </p:txBody>
      </p:sp>
      <p:sp>
        <p:nvSpPr>
          <p:cNvPr id="21505" name="Rectangle 1">
            <a:extLst>
              <a:ext uri="{FF2B5EF4-FFF2-40B4-BE49-F238E27FC236}">
                <a16:creationId xmlns:a16="http://schemas.microsoft.com/office/drawing/2014/main" id="{0AEEC174-5AEE-B431-D809-FA38C1E86A92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8083C259-1596-E497-CD30-4EBC4E2234D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5B7F36C-305D-EC5A-DF9B-1513CB8CDD0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30CFCC4-3C87-435A-8728-8088E486D273}" type="slidenum">
              <a:rPr lang="ru-RU" altLang="ru-RU"/>
              <a:pPr/>
              <a:t>6</a:t>
            </a:fld>
            <a:endParaRPr lang="ru-RU" altLang="ru-RU"/>
          </a:p>
        </p:txBody>
      </p:sp>
      <p:sp>
        <p:nvSpPr>
          <p:cNvPr id="22529" name="Rectangle 1">
            <a:extLst>
              <a:ext uri="{FF2B5EF4-FFF2-40B4-BE49-F238E27FC236}">
                <a16:creationId xmlns:a16="http://schemas.microsoft.com/office/drawing/2014/main" id="{AFE1FC4C-1FA2-318D-C563-4154E23F2A5A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9B850BA5-F457-D7E8-EBE0-D93A9B4CDB7E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E2A4F5-602B-26DC-6306-F60BCF912F65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99CFE5D-1229-4E95-B37B-9CFB7EAFC5B3}" type="slidenum">
              <a:rPr lang="ru-RU" altLang="ru-RU"/>
              <a:pPr/>
              <a:t>7</a:t>
            </a:fld>
            <a:endParaRPr lang="ru-RU" altLang="ru-RU"/>
          </a:p>
        </p:txBody>
      </p:sp>
      <p:sp>
        <p:nvSpPr>
          <p:cNvPr id="23553" name="Rectangle 1">
            <a:extLst>
              <a:ext uri="{FF2B5EF4-FFF2-40B4-BE49-F238E27FC236}">
                <a16:creationId xmlns:a16="http://schemas.microsoft.com/office/drawing/2014/main" id="{D6D9A534-D837-DF71-36A6-7944D3357062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681C1CE0-559A-003C-2520-DE695148C56D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EF33116-EDE3-D6D9-0006-E2614AF9C77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15139C6-1574-4AAD-BF46-F812354E2E6D}" type="slidenum">
              <a:rPr lang="ru-RU" altLang="ru-RU"/>
              <a:pPr/>
              <a:t>8</a:t>
            </a:fld>
            <a:endParaRPr lang="ru-RU" altLang="ru-RU"/>
          </a:p>
        </p:txBody>
      </p:sp>
      <p:sp>
        <p:nvSpPr>
          <p:cNvPr id="24577" name="Rectangle 1">
            <a:extLst>
              <a:ext uri="{FF2B5EF4-FFF2-40B4-BE49-F238E27FC236}">
                <a16:creationId xmlns:a16="http://schemas.microsoft.com/office/drawing/2014/main" id="{C2EEBBE5-3A47-C30A-8144-2C1B528F1765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32DF28C6-FD61-996F-5DEE-D4C3DDC2DAC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4B17929-F60C-1AC6-6B96-A15D9585EA2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78ECCAE-6033-4963-B198-3033BBF9E829}" type="slidenum">
              <a:rPr lang="ru-RU" altLang="ru-RU"/>
              <a:pPr/>
              <a:t>19</a:t>
            </a:fld>
            <a:endParaRPr lang="ru-RU" altLang="ru-RU"/>
          </a:p>
        </p:txBody>
      </p:sp>
      <p:sp>
        <p:nvSpPr>
          <p:cNvPr id="25601" name="Rectangle 1">
            <a:extLst>
              <a:ext uri="{FF2B5EF4-FFF2-40B4-BE49-F238E27FC236}">
                <a16:creationId xmlns:a16="http://schemas.microsoft.com/office/drawing/2014/main" id="{DD2543FA-075C-CFE8-156D-82FE15F47189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B9327B1A-907D-3339-A7B7-8CF35E79E7E2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A02AB0F-396D-48CD-B653-A65967B1CB0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FCB3005-8323-409E-8A1D-0DB74F468DF0}" type="slidenum">
              <a:rPr lang="ru-RU" altLang="ru-RU"/>
              <a:pPr/>
              <a:t>20</a:t>
            </a:fld>
            <a:endParaRPr lang="ru-RU" altLang="ru-RU"/>
          </a:p>
        </p:txBody>
      </p:sp>
      <p:sp>
        <p:nvSpPr>
          <p:cNvPr id="26625" name="Rectangle 1">
            <a:extLst>
              <a:ext uri="{FF2B5EF4-FFF2-40B4-BE49-F238E27FC236}">
                <a16:creationId xmlns:a16="http://schemas.microsoft.com/office/drawing/2014/main" id="{D30F3EA5-3D04-B453-B1B1-F42F8ABE2EA0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3CC9A72C-BBE5-3438-3C78-3E7AD071FDB7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F3E9B8-F8BA-73FD-D415-3C7404337D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DB83456-9100-5329-4A52-274F99217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4BB9CE-F7F3-311E-EBD3-524B1B29BCFF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5812EE-4B5B-EAB8-8D0C-CCC492FD2B34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CF2A1EBA-07C8-429D-A53C-0A86D72A10B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85246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9F8C16-4023-BB37-C46E-152652131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8D8B654-C038-E533-665D-C322E5E8F1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B89E4A-AD61-A2D5-A8C2-AE5255340D8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B5AFDCD-9BBC-EEB0-CFD7-99E193D12FD5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679FDA07-A8B2-41FB-A734-3248FDA56AA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42973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2AECFC7-CA7F-D0E9-D614-47CFC1E0C1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1604963"/>
            <a:ext cx="2055813" cy="45243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AFC2E3-0F13-E0DB-D0B0-DE405241F3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1604963"/>
            <a:ext cx="6019800" cy="45243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3ABF47-607C-2805-5F6D-A7248BFCECA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B7CBB1E-FE14-DD24-8210-10D78DBC540B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EC73DEDB-8ABF-4384-858F-87123ADFAD2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7196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38D83C-F7B8-D149-B3AA-1F4F272E8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0813" cy="146843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3AB3D01-424B-9153-E40F-B9175AADF0E0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457200" y="6356350"/>
            <a:ext cx="2132013" cy="363538"/>
          </a:xfrm>
        </p:spPr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30519C9-1B2C-445F-FFFF-8B192CC8DB9F}"/>
              </a:ext>
            </a:extLst>
          </p:cNvPr>
          <p:cNvSpPr>
            <a:spLocks noGrp="1"/>
          </p:cNvSpPr>
          <p:nvPr>
            <p:ph type="sldNum" idx="11"/>
          </p:nvPr>
        </p:nvSpPr>
        <p:spPr>
          <a:xfrm>
            <a:off x="6553200" y="6356350"/>
            <a:ext cx="2132013" cy="363538"/>
          </a:xfrm>
        </p:spPr>
        <p:txBody>
          <a:bodyPr/>
          <a:lstStyle>
            <a:lvl1pPr>
              <a:defRPr/>
            </a:lvl1pPr>
          </a:lstStyle>
          <a:p>
            <a:fld id="{C1CCE43B-B8C4-439A-A265-BA7435DF792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133163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EDE2E8-17A1-F742-847F-DD544F9CB6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4BD9623-15C2-3C27-2B31-366FB9AEAD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A57B5A-B4DD-C2AD-AA21-F6A8FEE5B0E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827D6F2-AEA7-5F4F-C6CB-F9C79C9DBCBF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1D3CF664-837D-4252-AB7C-8E809BBFD50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447373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40B1EB-6101-578F-F4B7-8A3BCEDDD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299210-C808-0FE2-ED4C-0FAEE97042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9EB8E0-2B2D-E1E1-EEBA-22353506CC4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D0AC113-45A8-DDDD-F3A4-A9EE4BD2787D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D20180FB-DE39-428E-A3EE-9A43F10CD88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64886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CDBEA1-6E1B-A30A-E3A0-83DFA0A45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F14AE8-FBCA-6147-BD08-88328DF870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12AD41-F27E-CA1F-1E21-F277344EC5D9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B4163B8-F237-B85B-F070-AF414CB26CE7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5FF9A0B4-F23E-45B0-A90F-933D38D0663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38022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313D61-4CE6-9BEC-A7C0-BDB1FAD81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C516E3-B046-CC02-B8C3-D0AD805766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94B7712-BD4E-40D9-E099-AB6A8B0636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ADB716A-62AA-5A9A-FA2C-6C817CD00917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D6F0AB-4332-B60D-5883-40DEBEC92F5C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9F61A8CE-906D-43C7-816E-3026C20F29E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316208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653B0E-3E8C-B429-8D4B-6A560DC6B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CC4015E-10DC-0780-8C88-4322A7CB40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F7B4A49-7627-5B5B-7536-8BF762C079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20AC1B5-FBCB-51A1-F1D3-9ACDDCDD23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5C23716-F24D-24A3-6004-153F03581D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8B252BC-D435-4E9A-825D-080121A0207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34C5DF34-DE91-5EA5-0308-F1439E4A5251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EC6A69D0-AA71-4F6F-A9DA-4A6B9D940F4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31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603A40-79F0-80F4-1AD4-202BEEF17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F63A95E-80AE-17D9-43D8-73BEA8029A1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4DD2727-8968-ADB4-E6FF-78DDE200C857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4822748D-8E67-4688-B52C-0999A63CD08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142026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AD3E1FF-491C-BD81-6FD6-722AA430353A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336438C-EE65-3C35-088F-3C8693FFA8C9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27FA6BDE-8ED0-4686-8153-F7F2BC5C586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59632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8D8787-AFDA-D958-CC81-65B354C7D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94E0C4-572F-49C7-1748-162E7FC5B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1D08FD-24A9-D852-E92A-031DF2D23DD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313FB10-9FBC-0C19-CEA5-A7041001F8F1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DD6144DF-3A23-40E1-9EDC-E2DAC28DC1B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210393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26264A-DF1F-B428-5081-1957F1DD6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A8EF2C-B968-9A87-012D-E61CB4BFB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3FC0447-DC77-BF83-7C9A-A8C250BDBE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68E66AB-184C-7CD5-F66F-B49C6DE89CC7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175644-C9C8-E4CB-33FE-3BABA198D6EF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A7DA227E-8D06-4959-8E8D-980C4EAFB4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489105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1F55F5-6F6F-000D-FAB2-8FC888452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B122B6A-1D46-758A-532A-C56CC7B2EC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8E2F010-DDE9-EFB1-0491-F677D26C5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7A8CA91-B45B-9F83-EAD0-D1551AB20E7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8C6712-82EF-13C1-E148-605F01582620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E1B5E1BE-AB1F-451B-B8EF-394CF80A3C0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95860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C0DED8-91E8-3523-01CF-60E91A947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79025E3-D153-947D-B912-2CACB66DE8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A9ADE5-AEBA-7A87-6ED5-30B813912B3A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F18AB32-F4FA-026D-E7CB-BB11E6A28AE2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5FA3DC31-F3CD-4353-8DDC-E528409DE6B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29021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D365730-7B70-2EC5-6371-F471655ADA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7B3ED8A-B453-2015-F1F6-A8E3D67347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14B465-573A-50F4-9701-0833FF37E18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57D6BF6-10D8-0A72-2E96-BFBE39561932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5AD42251-BA6D-41EC-8944-8412C453E79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046045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44FE0F-B34A-760E-E254-21D3C62BB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8013" cy="114141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144F941-3398-DC72-1560-3EA9191F3733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457200" y="6356350"/>
            <a:ext cx="2132013" cy="363538"/>
          </a:xfrm>
        </p:spPr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7D09BB4-C798-4904-8050-6A1383DF898F}"/>
              </a:ext>
            </a:extLst>
          </p:cNvPr>
          <p:cNvSpPr>
            <a:spLocks noGrp="1"/>
          </p:cNvSpPr>
          <p:nvPr>
            <p:ph type="sldNum" idx="11"/>
          </p:nvPr>
        </p:nvSpPr>
        <p:spPr>
          <a:xfrm>
            <a:off x="6553200" y="6356350"/>
            <a:ext cx="2132013" cy="363538"/>
          </a:xfrm>
        </p:spPr>
        <p:txBody>
          <a:bodyPr/>
          <a:lstStyle>
            <a:lvl1pPr>
              <a:defRPr/>
            </a:lvl1pPr>
          </a:lstStyle>
          <a:p>
            <a:fld id="{336A44DD-0B86-4F82-819C-17939ADDA3A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467315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9CF16F-7B7D-9B15-4156-D67A0F8CE0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5B1B079-C17A-982C-2318-6A87A62848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92FECD-8FB2-8291-DF93-FA82BD176D1B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FD7568A-4A93-0CD2-1BBB-43ACC2EA1E56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7AA50EDC-E4A8-403D-8522-F0B13E3262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237738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72DD11-BDE3-7FC4-2D68-CB84D8CEF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3945F6-607A-A645-937E-574E15A720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894745-8173-10B7-DE11-5C29276E049A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CF0A36E-7A0F-BA92-5618-3ABA157FDA9F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64C4E4B6-F2EF-4B90-8C15-E985E3BBEC5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323021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C5C7E-D11E-34DE-AB9B-D29200743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206BADA-95D1-F0E6-2AEC-A82462D998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707195-04DB-2615-A10E-B8926E530CF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FB66A3C-350A-A870-1F61-5F6ADF520382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FDF9801B-2826-4F06-BAB3-BE2B40902AC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527615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7FAEA0-F150-5464-856C-99B5E76BB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4DF9BA-EC33-3A60-55F5-21E15BEC6A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1941513" cy="452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7B825C2-7285-209C-FF95-515986554A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551113" y="1600200"/>
            <a:ext cx="1943100" cy="452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D3AF0B-2BDC-D46A-F412-46CC701ED265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E509F1-81E5-AE08-0A64-42F1C7AE6C4B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74ADD4D8-71BC-4D6F-94CD-67B2BE01AA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692085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19F37-5422-6FAA-D3CE-94D7A5437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5D42EF1-1E00-CF0A-38D5-4E92E703C1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05F570B-90BF-7BFC-9507-C67F0D88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D63490-C2B4-2D7E-FB72-02572EBA80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97BACF5-FD04-DB9E-373D-4A5AFAA701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941B28E-86B2-4970-0137-A4D9134566E5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EDA716EE-3524-E6A2-699D-B37ADE06EE52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60760164-231E-466B-B437-782AD42568D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9255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15A5DE-7C63-22F1-DC3D-1662685C5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74058B6-AE29-BBFA-FB9C-CC98E214E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CAFEC2-48BB-5044-FBDC-CCDDAAD5F93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962485C-23AF-035E-B037-FBFF7CC9273F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F4348E3C-2D42-428E-91B6-00AFC8918CD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83426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2BA213-8B30-1464-0D3C-3EF265542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9A4C90A-A3C3-0A1F-9712-BFDD1839D9DB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ECFBBF1-1BDE-22BF-F8F9-11C06A1E107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4267FC81-4F36-4994-98D2-0214C7E783B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383161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8C79008-B3B1-94B3-9A0F-456572EF868A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B1D8B23-7940-9FFA-21FD-13DFFDD36D19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974D61FA-AEE1-49ED-96E9-69CAD1D40F7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695403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844DA4-8BD3-5C50-A02D-892558920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4B8833-1E07-CC62-9AE8-ECB3791649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C17A228-317B-8765-803C-2BE7E68C14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C802CB-0C3B-7D3E-5B83-0FB15509657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0A14EA-F248-A7A8-C006-E7B27A04832A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043BE375-D88A-49DA-B2B6-39E54476133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53232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842F0-289C-5B8C-80BD-84E59E2D1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4735A89-A54E-81DF-0C77-19B1862B75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F752CD0-49B7-4707-D551-1AAA9FC55F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D64320-864D-5F3B-27CD-C9EF42462D6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6733C7-F855-A5B4-E2C9-CB1986EBA67A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E4162201-2740-49CB-AAB7-3F5FA5CAAFB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375345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A41767-113A-F26A-EFB1-CCE340397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0B23DB5-5B8A-B751-213E-77089C1A34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C97408-EB1F-7DF5-22F6-EB3532B37709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41F8CC-44AD-6F57-10DA-2241F065645F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3964830F-4B89-4A69-9ADE-A08F840BAF6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53859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0289C81-7B19-20D3-FE34-BA2855DA1B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4E37480-6B9D-89C8-3AA9-FE58013357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626FFE-8EC3-0315-2DBF-444F3551F39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A92655C-BD7E-0F06-1CF7-3D72A305B765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BC918331-2F0D-47C5-A068-911F7D2D755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12459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ABAD2B-B332-92BE-F0D4-C6AA3562B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E498DC-96AA-E397-457F-3BAFFE7024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0D2D0B4-D14D-B773-4224-0A65FC25C0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8600" cy="452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59FCDA-054A-35E2-705A-2DCBBCCDFC07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95814F5-F2D0-B7FC-D226-EB58FCBBEB70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24F95856-FF4C-409C-8EF4-21EE8B180D1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8447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1241CE-6433-D618-E991-C43F3643C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4B93EB-0FB6-9E6A-6129-B50A588921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C3ECD75-24DC-5C2C-0065-4E8891ED64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F5E3EDE-B86C-792D-F2F5-01C6A95AD1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8ABC49D-D86C-C76B-D766-10E6A72F7D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FD51BCC-B532-55E0-AA4B-CBE8DAAB5B4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AFA16C57-68EF-A39B-4ED2-7774E64DDEFF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AB9E5B11-454B-406B-9A8A-7C4532D8E9C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79142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04509D-1A6E-57D8-B330-D1510B50B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94144B0-1F49-9016-15C9-137A70181F6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3A355D3-B138-2668-9440-05BD09A4FDC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37C90FC8-3E3B-44B7-B7B5-5ED07ECEB87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746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0031937-8B6A-104A-AC79-FC7CBC9929A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9C4E91A-D0A7-F7E3-A0DF-48B57061AAD8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FCFFE238-0862-480A-A2B5-B0F11325E01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14722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429E11-060A-A468-CD9A-98E61B3F1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CF3E0A-B000-997C-5C12-DA24EC25A6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083ACA9-FCE1-D4AC-BCBA-8ABA5D5657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B783057-23D1-39A6-A788-C5B4809E724C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380DB8-F43C-76ED-B151-5F6266313D88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9967A657-F1EF-4789-B55E-7AE9D220784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01480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EEA3C5-53A0-E0A4-37C6-AE87ECF9C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CBF9C44-EAEC-4A2D-FF20-02648BB586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50E1808-23EA-66E8-96AB-FB1A85AB78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0733021-8A9C-46BC-4E2A-2740DBAF9A2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92F87C-5E1A-2244-35C3-FDAB5C5A9C90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4C8930AA-0F9D-4DDA-B167-AD64B4A07B4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2649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>
            <a:extLst>
              <a:ext uri="{FF2B5EF4-FFF2-40B4-BE49-F238E27FC236}">
                <a16:creationId xmlns:a16="http://schemas.microsoft.com/office/drawing/2014/main" id="{D932D22B-5560-046A-4A77-B11A2AE35C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130425"/>
            <a:ext cx="7770813" cy="146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текста заголовка щелкните мышьюОбразец заголовка</a:t>
            </a:r>
          </a:p>
        </p:txBody>
      </p:sp>
      <p:sp>
        <p:nvSpPr>
          <p:cNvPr id="1026" name="Rectangle 2">
            <a:extLst>
              <a:ext uri="{FF2B5EF4-FFF2-40B4-BE49-F238E27FC236}">
                <a16:creationId xmlns:a16="http://schemas.microsoft.com/office/drawing/2014/main" id="{4C2DA776-650D-B913-7BCE-D4E81912F99D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+mn-lt"/>
                <a:cs typeface="Lucida Sans Unicode" panose="020B0602030504020204" pitchFamily="34" charset="0"/>
              </a:defRPr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1027" name="Text Box 3">
            <a:extLst>
              <a:ext uri="{FF2B5EF4-FFF2-40B4-BE49-F238E27FC236}">
                <a16:creationId xmlns:a16="http://schemas.microsoft.com/office/drawing/2014/main" id="{4AD43B90-4114-F0E7-5F09-A78BEA4658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9EC600D-66C2-4DD8-C2DD-AF94EBDF472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+mn-lt"/>
                <a:cs typeface="Lucida Sans Unicode" panose="020B0602030504020204" pitchFamily="34" charset="0"/>
              </a:defRPr>
            </a:lvl1pPr>
          </a:lstStyle>
          <a:p>
            <a:fld id="{B1C974C0-B5B5-45C6-94D3-BA5836C90D35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5C931C0-0A88-483E-D32A-E486CE62D4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структуры щелкните мышью</a:t>
            </a:r>
          </a:p>
          <a:p>
            <a:pPr lvl="1"/>
            <a:r>
              <a:rPr lang="en-GB" altLang="ru-RU"/>
              <a:t>Второй уровень структуры</a:t>
            </a:r>
          </a:p>
          <a:p>
            <a:pPr lvl="2"/>
            <a:r>
              <a:rPr lang="en-GB" altLang="ru-RU"/>
              <a:t>Третий уровень структуры</a:t>
            </a:r>
          </a:p>
          <a:p>
            <a:pPr lvl="3"/>
            <a:r>
              <a:rPr lang="en-GB" altLang="ru-RU"/>
              <a:t>Четвёртый уровень структуры</a:t>
            </a:r>
          </a:p>
          <a:p>
            <a:pPr lvl="4"/>
            <a:r>
              <a:rPr lang="en-GB" altLang="ru-RU"/>
              <a:t>Пятый уровень структуры</a:t>
            </a:r>
          </a:p>
          <a:p>
            <a:pPr lvl="4"/>
            <a:r>
              <a:rPr lang="en-GB" altLang="ru-RU"/>
              <a:t>Шестой уровень структуры</a:t>
            </a:r>
          </a:p>
          <a:p>
            <a:pPr lvl="4"/>
            <a:r>
              <a:rPr lang="en-GB" altLang="ru-RU"/>
              <a:t>Седьмой уровень структуры</a:t>
            </a:r>
          </a:p>
          <a:p>
            <a:pPr lvl="4"/>
            <a:r>
              <a:rPr lang="en-GB" altLang="ru-RU"/>
              <a:t>Восьмой уровень структуры</a:t>
            </a:r>
          </a:p>
          <a:p>
            <a:pPr lvl="4"/>
            <a:r>
              <a:rPr lang="en-GB" altLang="ru-RU"/>
              <a:t>Девятый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84" r:id="rId12"/>
  </p:sldLayoutIdLst>
  <p:hf sldNum="0" hdr="0" ftr="0"/>
  <p:txStyles>
    <p:titleStyle>
      <a:lvl1pPr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marL="11430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marL="16002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marL="20574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fontAlgn="base">
        <a:lnSpc>
          <a:spcPct val="10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lnSpc>
          <a:spcPct val="10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>
        <a:lnSpc>
          <a:spcPct val="10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>
        <a:lnSpc>
          <a:spcPct val="10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>
        <a:lnSpc>
          <a:spcPct val="10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>
            <a:extLst>
              <a:ext uri="{FF2B5EF4-FFF2-40B4-BE49-F238E27FC236}">
                <a16:creationId xmlns:a16="http://schemas.microsoft.com/office/drawing/2014/main" id="{201A357C-3DC3-61DC-C062-A4DAA6503D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текста заголовка щелкните мышьюОбразец заголовка</a:t>
            </a:r>
          </a:p>
        </p:txBody>
      </p:sp>
      <p:sp>
        <p:nvSpPr>
          <p:cNvPr id="2050" name="Rectangle 2">
            <a:extLst>
              <a:ext uri="{FF2B5EF4-FFF2-40B4-BE49-F238E27FC236}">
                <a16:creationId xmlns:a16="http://schemas.microsoft.com/office/drawing/2014/main" id="{59420513-8D45-0CAB-FB4E-11A544103F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структуры щелкните мышью</a:t>
            </a:r>
          </a:p>
          <a:p>
            <a:pPr lvl="1"/>
            <a:r>
              <a:rPr lang="en-GB" altLang="ru-RU"/>
              <a:t>Второй уровень структуры</a:t>
            </a:r>
          </a:p>
          <a:p>
            <a:pPr lvl="2"/>
            <a:r>
              <a:rPr lang="en-GB" altLang="ru-RU"/>
              <a:t>Третий уровень структуры</a:t>
            </a:r>
          </a:p>
          <a:p>
            <a:pPr lvl="3"/>
            <a:r>
              <a:rPr lang="en-GB" altLang="ru-RU"/>
              <a:t>Четвёртый уровень структуры</a:t>
            </a:r>
          </a:p>
          <a:p>
            <a:pPr lvl="4"/>
            <a:r>
              <a:rPr lang="en-GB" altLang="ru-RU"/>
              <a:t>Пятый уровень структуры</a:t>
            </a:r>
          </a:p>
          <a:p>
            <a:pPr lvl="4"/>
            <a:r>
              <a:rPr lang="en-GB" altLang="ru-RU"/>
              <a:t>Шестой уровень структуры</a:t>
            </a:r>
          </a:p>
          <a:p>
            <a:pPr lvl="4"/>
            <a:r>
              <a:rPr lang="en-GB" altLang="ru-RU"/>
              <a:t>Седьмой уровень структуры</a:t>
            </a:r>
          </a:p>
          <a:p>
            <a:pPr lvl="4"/>
            <a:r>
              <a:rPr lang="en-GB" altLang="ru-RU"/>
              <a:t>Восьмой уровень структуры</a:t>
            </a:r>
          </a:p>
          <a:p>
            <a:pPr lvl="0"/>
            <a:r>
              <a:rPr lang="en-GB" altLang="ru-RU"/>
              <a:t>Девятый уровень структурыОбразец текста</a:t>
            </a:r>
          </a:p>
          <a:p>
            <a:pPr lvl="1"/>
            <a:r>
              <a:rPr lang="en-GB" altLang="ru-RU"/>
              <a:t>Второй уровень</a:t>
            </a:r>
          </a:p>
          <a:p>
            <a:pPr lvl="2"/>
            <a:r>
              <a:rPr lang="en-GB" altLang="ru-RU"/>
              <a:t>Третий уровень</a:t>
            </a:r>
          </a:p>
          <a:p>
            <a:pPr lvl="3"/>
            <a:r>
              <a:rPr lang="en-GB" altLang="ru-RU"/>
              <a:t>Четвертый уровень</a:t>
            </a:r>
          </a:p>
          <a:p>
            <a:pPr lvl="4"/>
            <a:r>
              <a:rPr lang="en-GB" altLang="ru-RU"/>
              <a:t>Пятый уровень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DF1EE342-12B9-F372-1AEC-3D0CB4445505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+mn-lt"/>
                <a:cs typeface="Lucida Sans Unicode" panose="020B0602030504020204" pitchFamily="34" charset="0"/>
              </a:defRPr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2052" name="Text Box 4">
            <a:extLst>
              <a:ext uri="{FF2B5EF4-FFF2-40B4-BE49-F238E27FC236}">
                <a16:creationId xmlns:a16="http://schemas.microsoft.com/office/drawing/2014/main" id="{99EA6592-09A7-8BFC-E3B9-2788E1609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701B5B53-C3DE-804D-444B-6E379E573B02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+mn-lt"/>
                <a:cs typeface="Lucida Sans Unicode" panose="020B0602030504020204" pitchFamily="34" charset="0"/>
              </a:defRPr>
            </a:lvl1pPr>
          </a:lstStyle>
          <a:p>
            <a:fld id="{1FD28489-5848-409F-9321-D1D0004379A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85" r:id="rId12"/>
  </p:sldLayoutIdLst>
  <p:hf sldNum="0" hdr="0" ftr="0"/>
  <p:txStyles>
    <p:titleStyle>
      <a:lvl1pPr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marL="11430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marL="16002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marL="20574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fontAlgn="base">
        <a:lnSpc>
          <a:spcPct val="10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lnSpc>
          <a:spcPct val="10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>
        <a:lnSpc>
          <a:spcPct val="10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>
        <a:lnSpc>
          <a:spcPct val="10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>
        <a:lnSpc>
          <a:spcPct val="10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>
            <a:extLst>
              <a:ext uri="{FF2B5EF4-FFF2-40B4-BE49-F238E27FC236}">
                <a16:creationId xmlns:a16="http://schemas.microsoft.com/office/drawing/2014/main" id="{7E98F321-92F2-817C-81F2-5194E97B26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текста заголовка щелкните мышьюОбразец заголовка</a:t>
            </a:r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658CEBF1-BABB-D018-70FC-97C01AC2E2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4037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структуры щелкните мышью</a:t>
            </a:r>
          </a:p>
          <a:p>
            <a:pPr lvl="1"/>
            <a:r>
              <a:rPr lang="en-GB" altLang="ru-RU"/>
              <a:t>Второй уровень структуры</a:t>
            </a:r>
          </a:p>
          <a:p>
            <a:pPr lvl="2"/>
            <a:r>
              <a:rPr lang="en-GB" altLang="ru-RU"/>
              <a:t>Третий уровень структуры</a:t>
            </a:r>
          </a:p>
          <a:p>
            <a:pPr lvl="3"/>
            <a:r>
              <a:rPr lang="en-GB" altLang="ru-RU"/>
              <a:t>Четвёртый уровень структуры</a:t>
            </a:r>
          </a:p>
          <a:p>
            <a:pPr lvl="4"/>
            <a:r>
              <a:rPr lang="en-GB" altLang="ru-RU"/>
              <a:t>Пятый уровень структуры</a:t>
            </a:r>
          </a:p>
          <a:p>
            <a:pPr lvl="4"/>
            <a:r>
              <a:rPr lang="en-GB" altLang="ru-RU"/>
              <a:t>Шестой уровень структуры</a:t>
            </a:r>
          </a:p>
          <a:p>
            <a:pPr lvl="4"/>
            <a:r>
              <a:rPr lang="en-GB" altLang="ru-RU"/>
              <a:t>Седьмой уровень структуры</a:t>
            </a:r>
          </a:p>
          <a:p>
            <a:pPr lvl="4"/>
            <a:r>
              <a:rPr lang="en-GB" altLang="ru-RU"/>
              <a:t>Восьмой уровень структуры</a:t>
            </a:r>
          </a:p>
          <a:p>
            <a:pPr lvl="0"/>
            <a:r>
              <a:rPr lang="en-GB" altLang="ru-RU"/>
              <a:t>Девятый уровень структурыОбразец текста</a:t>
            </a:r>
          </a:p>
          <a:p>
            <a:pPr lvl="1"/>
            <a:r>
              <a:rPr lang="en-GB" altLang="ru-RU"/>
              <a:t>Второй уровень</a:t>
            </a:r>
          </a:p>
          <a:p>
            <a:pPr lvl="2"/>
            <a:r>
              <a:rPr lang="en-GB" altLang="ru-RU"/>
              <a:t>Третий уровень</a:t>
            </a:r>
          </a:p>
          <a:p>
            <a:pPr lvl="3"/>
            <a:r>
              <a:rPr lang="en-GB" altLang="ru-RU"/>
              <a:t>Четвертый уровень</a:t>
            </a:r>
          </a:p>
          <a:p>
            <a:pPr lvl="4"/>
            <a:r>
              <a:rPr lang="en-GB" altLang="ru-RU"/>
              <a:t>Пятый уровень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0A87C4F7-343B-B6EE-7254-C33DA5E74A21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+mn-lt"/>
                <a:cs typeface="Lucida Sans Unicode" panose="020B0602030504020204" pitchFamily="34" charset="0"/>
              </a:defRPr>
            </a:lvl1pPr>
          </a:lstStyle>
          <a:p>
            <a:r>
              <a:rPr lang="ru-RU" altLang="ru-RU"/>
              <a:t>6.6.22</a:t>
            </a:r>
          </a:p>
        </p:txBody>
      </p:sp>
      <p:sp>
        <p:nvSpPr>
          <p:cNvPr id="3076" name="Text Box 4">
            <a:extLst>
              <a:ext uri="{FF2B5EF4-FFF2-40B4-BE49-F238E27FC236}">
                <a16:creationId xmlns:a16="http://schemas.microsoft.com/office/drawing/2014/main" id="{5C9220B7-CDA9-A4EE-6A6E-EE3B310B6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31B30832-4328-65F4-0AF6-99EE6906CF5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+mn-lt"/>
                <a:cs typeface="Lucida Sans Unicode" panose="020B0602030504020204" pitchFamily="34" charset="0"/>
              </a:defRPr>
            </a:lvl1pPr>
          </a:lstStyle>
          <a:p>
            <a:fld id="{27B8DA0D-A5AC-405B-8C1F-2376F47AACA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/>
  <p:txStyles>
    <p:titleStyle>
      <a:lvl1pPr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marL="11430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marL="16002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marL="20574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fontAlgn="base">
        <a:lnSpc>
          <a:spcPct val="10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fontAlgn="base">
        <a:lnSpc>
          <a:spcPct val="10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lnSpc>
          <a:spcPct val="10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>
        <a:lnSpc>
          <a:spcPct val="10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>
        <a:lnSpc>
          <a:spcPct val="10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>
        <a:lnSpc>
          <a:spcPct val="10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4" Type="http://schemas.openxmlformats.org/officeDocument/2006/relationships/chart" Target="../charts/char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3.jpeg"/><Relationship Id="rId7" Type="http://schemas.openxmlformats.org/officeDocument/2006/relationships/image" Target="../media/image1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>
            <a:extLst>
              <a:ext uri="{FF2B5EF4-FFF2-40B4-BE49-F238E27FC236}">
                <a16:creationId xmlns:a16="http://schemas.microsoft.com/office/drawing/2014/main" id="{A1EA9006-5140-043C-228F-F94A2ACFAD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7625"/>
            <a:ext cx="4000500" cy="300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36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2" name="Rectangle 2">
            <a:extLst>
              <a:ext uri="{FF2B5EF4-FFF2-40B4-BE49-F238E27FC236}">
                <a16:creationId xmlns:a16="http://schemas.microsoft.com/office/drawing/2014/main" id="{D70C58DF-A9AC-EAB1-CADE-9BB563C308C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-5887" y="1009650"/>
            <a:ext cx="9144001" cy="1470025"/>
          </a:xfrm>
          <a:ln/>
        </p:spPr>
        <p:txBody>
          <a:bodyPr/>
          <a:lstStyle/>
          <a:p>
            <a:pPr algn="ctr">
              <a:lnSpc>
                <a:spcPct val="150000"/>
              </a:lnSpc>
              <a:spcAft>
                <a:spcPts val="6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altLang="ru-RU" sz="4000" b="1" dirty="0">
                <a:latin typeface="Monotype Corsiva" panose="03010101010201010101" pitchFamily="66" charset="0"/>
              </a:rPr>
              <a:t>Развитие эмоциональной сферы дошкольников через изобразительную деятельность с элементами арт-терапии</a:t>
            </a:r>
            <a:br>
              <a:rPr lang="ru-RU" altLang="ru-RU" sz="3600" dirty="0"/>
            </a:br>
            <a:endParaRPr lang="ru-RU" altLang="ru-RU" sz="3600" dirty="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F2BE110E-A1CD-6EE8-E4A3-44E827DD11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2875"/>
            <a:ext cx="9144000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hangingPunct="1">
              <a:lnSpc>
                <a:spcPct val="100000"/>
              </a:lnSpc>
            </a:pPr>
            <a:r>
              <a:rPr lang="ru-RU" altLang="ru-RU" sz="2000">
                <a:latin typeface="Times New Roman" panose="02020603050405020304" pitchFamily="18" charset="0"/>
              </a:rPr>
              <a:t>Российский государственный педагогический университет им. А.И. Герцена</a:t>
            </a:r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F225F7C4-D11D-DAE8-DC41-5A4259A619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9050" y="4233863"/>
            <a:ext cx="4319588" cy="161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Зубарева Ю.Ю., студентка 5 курса института психологии, группа 5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зб_Пс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/17</a:t>
            </a:r>
          </a:p>
          <a:p>
            <a:pPr hangingPunct="1">
              <a:lnSpc>
                <a:spcPct val="100000"/>
              </a:lnSpc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Васильева С.В., кандидат психологических наук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3B9305-C935-10C8-6B7E-E446096A6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993" y="404664"/>
            <a:ext cx="8228013" cy="634082"/>
          </a:xfrm>
        </p:spPr>
        <p:txBody>
          <a:bodyPr/>
          <a:lstStyle/>
          <a:p>
            <a:pPr algn="ctr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полученных результатов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FF4071-EA7B-CC39-1384-8651FEF9F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58508"/>
            <a:ext cx="3999323" cy="299949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3FE2407-528D-6D62-4E70-B2C80D4ED2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703"/>
            <a:ext cx="9144000" cy="536447"/>
          </a:xfrm>
          <a:prstGeom prst="rect">
            <a:avLst/>
          </a:prstGeom>
        </p:spPr>
      </p:pic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7D4A1F16-0F71-4681-8831-3E989CB1DC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8201226"/>
              </p:ext>
            </p:extLst>
          </p:nvPr>
        </p:nvGraphicFramePr>
        <p:xfrm>
          <a:off x="133349" y="876839"/>
          <a:ext cx="4150619" cy="2552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EF38A41C-BF32-4A9C-9F2D-B2FAFC4B18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9303112"/>
              </p:ext>
            </p:extLst>
          </p:nvPr>
        </p:nvGraphicFramePr>
        <p:xfrm>
          <a:off x="4427984" y="873705"/>
          <a:ext cx="4582666" cy="2552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2F1D104F-8F74-0A37-608F-39ACA5BE2E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5641773"/>
              </p:ext>
            </p:extLst>
          </p:nvPr>
        </p:nvGraphicFramePr>
        <p:xfrm>
          <a:off x="2024843" y="3573016"/>
          <a:ext cx="4923421" cy="30998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674559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91492D-5040-674E-137F-B78B082A1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45" y="0"/>
            <a:ext cx="9144000" cy="53644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3F4AFE4-326B-1BE3-78AD-D7698A7752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345" y="3858508"/>
            <a:ext cx="3999323" cy="2999492"/>
          </a:xfrm>
          <a:prstGeom prst="rect">
            <a:avLst/>
          </a:prstGeom>
        </p:spPr>
      </p:pic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6C5308EF-93FF-953C-0B59-C509E6178B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6292976"/>
              </p:ext>
            </p:extLst>
          </p:nvPr>
        </p:nvGraphicFramePr>
        <p:xfrm>
          <a:off x="346822" y="1628800"/>
          <a:ext cx="8441665" cy="4812311"/>
        </p:xfrm>
        <a:graphic>
          <a:graphicData uri="http://schemas.openxmlformats.org/drawingml/2006/table">
            <a:tbl>
              <a:tblPr firstRow="1" firstCol="1" bandRow="1"/>
              <a:tblGrid>
                <a:gridCol w="1356551">
                  <a:extLst>
                    <a:ext uri="{9D8B030D-6E8A-4147-A177-3AD203B41FA5}">
                      <a16:colId xmlns:a16="http://schemas.microsoft.com/office/drawing/2014/main" val="31782878"/>
                    </a:ext>
                  </a:extLst>
                </a:gridCol>
                <a:gridCol w="1918984">
                  <a:extLst>
                    <a:ext uri="{9D8B030D-6E8A-4147-A177-3AD203B41FA5}">
                      <a16:colId xmlns:a16="http://schemas.microsoft.com/office/drawing/2014/main" val="921919735"/>
                    </a:ext>
                  </a:extLst>
                </a:gridCol>
                <a:gridCol w="2245787">
                  <a:extLst>
                    <a:ext uri="{9D8B030D-6E8A-4147-A177-3AD203B41FA5}">
                      <a16:colId xmlns:a16="http://schemas.microsoft.com/office/drawing/2014/main" val="4131943984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1414620327"/>
                    </a:ext>
                  </a:extLst>
                </a:gridCol>
                <a:gridCol w="1624199">
                  <a:extLst>
                    <a:ext uri="{9D8B030D-6E8A-4147-A177-3AD203B41FA5}">
                      <a16:colId xmlns:a16="http://schemas.microsoft.com/office/drawing/2014/main" val="1110124181"/>
                    </a:ext>
                  </a:extLst>
                </a:gridCol>
              </a:tblGrid>
              <a:tr h="80883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Эг</a:t>
                      </a:r>
                      <a:r>
                        <a:rPr lang="ru-RU" sz="16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 ДО</a:t>
                      </a:r>
                      <a:r>
                        <a:rPr lang="ru-RU" sz="1600" b="1" spc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spc="5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Хср</a:t>
                      </a:r>
                      <a:r>
                        <a:rPr lang="ru-RU" sz="16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u="sng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ru-RU" sz="16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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Эг 1 ПОСЛЕ Хср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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Т</a:t>
                      </a:r>
                      <a:r>
                        <a:rPr lang="en-US" sz="16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600" b="1" spc="5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</a:t>
                      </a:r>
                      <a:r>
                        <a:rPr lang="ru-RU" sz="16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Ур.стат.зн.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7668932"/>
                  </a:ext>
                </a:extLst>
              </a:tr>
              <a:tr h="3270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Радость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5,6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2,12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7,02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1,54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25,5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р&lt;=0,01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8275781"/>
                  </a:ext>
                </a:extLst>
              </a:tr>
              <a:tr h="3270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Удивление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4,35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1,8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5,89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1,25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р&lt;=0,01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9613986"/>
                  </a:ext>
                </a:extLst>
              </a:tr>
              <a:tr h="6933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Горе-страдание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2,64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2,18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1,21 </a:t>
                      </a:r>
                      <a:r>
                        <a:rPr lang="ru-RU" sz="1600" b="1" u="sng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0,95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22,5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р&lt;=0,01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1222877"/>
                  </a:ext>
                </a:extLst>
              </a:tr>
              <a:tr h="6933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Отвращение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0,41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0,97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0,07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0,30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196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r>
                        <a:rPr lang="en-US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=0,05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7599671"/>
                  </a:ext>
                </a:extLst>
              </a:tr>
              <a:tr h="3270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Страх-ужас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3,24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1,98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1,13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0,84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р&lt;=0,01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437232"/>
                  </a:ext>
                </a:extLst>
              </a:tr>
              <a:tr h="3270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Презрение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0,07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0,26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0,03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0,18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р&lt;=0,01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7758401"/>
                  </a:ext>
                </a:extLst>
              </a:tr>
              <a:tr h="3270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Стыд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2,85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1,6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3,07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0,76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240,5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r>
                        <a:rPr lang="en-US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=0,05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337280"/>
                  </a:ext>
                </a:extLst>
              </a:tr>
              <a:tr h="3270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Вина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2,96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1,67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2,70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0,80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214,5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r>
                        <a:rPr lang="en-US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=0,05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384301"/>
                  </a:ext>
                </a:extLst>
              </a:tr>
              <a:tr h="3270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Гнев-ярость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1,4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2,32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0,48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0,88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р&lt;=0,01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1550750"/>
                  </a:ext>
                </a:extLst>
              </a:tr>
              <a:tr h="3270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Интерес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5,63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2,03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7,04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1,17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р&lt;=0,01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6859557"/>
                  </a:ext>
                </a:extLst>
              </a:tr>
            </a:tbl>
          </a:graphicData>
        </a:graphic>
      </p:graphicFrame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C64AF6E1-EF42-EF22-A334-AC64A1E44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внутригруппового сравнительного анализа изменений эмоционального состояния дошкольников, занимающихся по программе «Грани творчества».</a:t>
            </a:r>
          </a:p>
        </p:txBody>
      </p:sp>
    </p:spTree>
    <p:extLst>
      <p:ext uri="{BB962C8B-B14F-4D97-AF65-F5344CB8AC3E}">
        <p14:creationId xmlns:p14="http://schemas.microsoft.com/office/powerpoint/2010/main" val="3478645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EEE174E-659B-81C8-5632-A788075B86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08" y="-63867"/>
            <a:ext cx="9144000" cy="53644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4B109C8-3D5D-5246-5F75-31C512ADF0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08" y="3858946"/>
            <a:ext cx="3999323" cy="2999492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CF125030-842B-EE72-D1D1-D1417AEFE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3118494"/>
              </p:ext>
            </p:extLst>
          </p:nvPr>
        </p:nvGraphicFramePr>
        <p:xfrm>
          <a:off x="359532" y="1340768"/>
          <a:ext cx="8424935" cy="5345096"/>
        </p:xfrm>
        <a:graphic>
          <a:graphicData uri="http://schemas.openxmlformats.org/drawingml/2006/table">
            <a:tbl>
              <a:tblPr firstRow="1" firstCol="1" bandRow="1"/>
              <a:tblGrid>
                <a:gridCol w="2412268">
                  <a:extLst>
                    <a:ext uri="{9D8B030D-6E8A-4147-A177-3AD203B41FA5}">
                      <a16:colId xmlns:a16="http://schemas.microsoft.com/office/drawing/2014/main" val="3320250343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1420424955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3053044548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851135297"/>
                    </a:ext>
                  </a:extLst>
                </a:gridCol>
                <a:gridCol w="1260139">
                  <a:extLst>
                    <a:ext uri="{9D8B030D-6E8A-4147-A177-3AD203B41FA5}">
                      <a16:colId xmlns:a16="http://schemas.microsoft.com/office/drawing/2014/main" val="3723603946"/>
                    </a:ext>
                  </a:extLst>
                </a:gridCol>
              </a:tblGrid>
              <a:tr h="7500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Эг</a:t>
                      </a:r>
                      <a:r>
                        <a:rPr lang="ru-RU" sz="16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  <a:r>
                        <a:rPr lang="ru-RU" sz="1600" b="1" spc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spc="5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Хср</a:t>
                      </a:r>
                      <a:r>
                        <a:rPr lang="ru-RU" sz="16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u="sng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ru-RU" sz="16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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Эг</a:t>
                      </a:r>
                      <a:r>
                        <a:rPr lang="ru-RU" sz="16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  <a:r>
                        <a:rPr lang="ru-RU" sz="1600" b="1" spc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spc="5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Хср</a:t>
                      </a:r>
                      <a:r>
                        <a:rPr lang="ru-RU" sz="16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u="sng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ru-RU" sz="16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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</a:t>
                      </a:r>
                      <a:r>
                        <a:rPr lang="en-US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U-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кр.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Ур.стат.зн.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6486883"/>
                  </a:ext>
                </a:extLst>
              </a:tr>
              <a:tr h="64892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Радость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7,02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1,54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5,92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0,88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183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р&lt;=0,01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2465295"/>
                  </a:ext>
                </a:extLst>
              </a:tr>
              <a:tr h="4907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Удивление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5,89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1,25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4,65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0,97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188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р&lt;=0,01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1189094"/>
                  </a:ext>
                </a:extLst>
              </a:tr>
              <a:tr h="4907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Горе-страдание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1,21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0,95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2,36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1,04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160,5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р&lt;=0,01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464788"/>
                  </a:ext>
                </a:extLst>
              </a:tr>
              <a:tr h="4907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Отвращение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0,07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0,30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0,07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0,20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387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r>
                        <a:rPr lang="en-US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=0,05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0384906"/>
                  </a:ext>
                </a:extLst>
              </a:tr>
              <a:tr h="4907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Страх-ужас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1,13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0,84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2,17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1,29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212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р&lt;=0,01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5306901"/>
                  </a:ext>
                </a:extLst>
              </a:tr>
              <a:tr h="4907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Презрение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0,03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0,18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0,05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0,25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416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r>
                        <a:rPr lang="en-US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=0,05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9124207"/>
                  </a:ext>
                </a:extLst>
              </a:tr>
              <a:tr h="30522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Стыд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3,07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0,76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1,68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0,79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268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р&lt;=0,01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8341832"/>
                  </a:ext>
                </a:extLst>
              </a:tr>
              <a:tr h="30522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Вина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2,70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0,80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1,64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0,69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р&lt;=0,01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2843192"/>
                  </a:ext>
                </a:extLst>
              </a:tr>
              <a:tr h="4907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Гнев-ярость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0,48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0,88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1,29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1,06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228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р&lt;=0,01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8683451"/>
                  </a:ext>
                </a:extLst>
              </a:tr>
              <a:tr h="30522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Интерес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7,04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1,17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6,01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1,16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219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р&lt;=0,01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3" marR="575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4818570"/>
                  </a:ext>
                </a:extLst>
              </a:tr>
            </a:tbl>
          </a:graphicData>
        </a:graphic>
      </p:graphicFrame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01753785-834E-D865-523D-FA0EF1836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992" y="288478"/>
            <a:ext cx="8228013" cy="1141412"/>
          </a:xfrm>
        </p:spPr>
        <p:txBody>
          <a:bodyPr/>
          <a:lstStyle/>
          <a:p>
            <a:pPr algn="ctr"/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сравнительного анализа показателей эмоционального состояния участников групп ПОСЛЕ оказанного воздействия</a:t>
            </a:r>
          </a:p>
        </p:txBody>
      </p:sp>
    </p:spTree>
    <p:extLst>
      <p:ext uri="{BB962C8B-B14F-4D97-AF65-F5344CB8AC3E}">
        <p14:creationId xmlns:p14="http://schemas.microsoft.com/office/powerpoint/2010/main" val="33048521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B0A5630-33C6-E078-6F43-826325F43A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3644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DD01F22-02FA-AFA6-A959-0FCA673EC7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3" y="3858508"/>
            <a:ext cx="3999323" cy="2999492"/>
          </a:xfrm>
          <a:prstGeom prst="rect">
            <a:avLst/>
          </a:prstGeom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8D1E67AE-B238-2766-0920-A1F37C5ABE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7476069"/>
              </p:ext>
            </p:extLst>
          </p:nvPr>
        </p:nvGraphicFramePr>
        <p:xfrm>
          <a:off x="359533" y="1268760"/>
          <a:ext cx="8424934" cy="5471194"/>
        </p:xfrm>
        <a:graphic>
          <a:graphicData uri="http://schemas.openxmlformats.org/drawingml/2006/table">
            <a:tbl>
              <a:tblPr firstRow="1" firstCol="1" bandRow="1"/>
              <a:tblGrid>
                <a:gridCol w="1755614">
                  <a:extLst>
                    <a:ext uri="{9D8B030D-6E8A-4147-A177-3AD203B41FA5}">
                      <a16:colId xmlns:a16="http://schemas.microsoft.com/office/drawing/2014/main" val="3707016430"/>
                    </a:ext>
                  </a:extLst>
                </a:gridCol>
                <a:gridCol w="1845270">
                  <a:extLst>
                    <a:ext uri="{9D8B030D-6E8A-4147-A177-3AD203B41FA5}">
                      <a16:colId xmlns:a16="http://schemas.microsoft.com/office/drawing/2014/main" val="779243888"/>
                    </a:ext>
                  </a:extLst>
                </a:gridCol>
                <a:gridCol w="1845270">
                  <a:extLst>
                    <a:ext uri="{9D8B030D-6E8A-4147-A177-3AD203B41FA5}">
                      <a16:colId xmlns:a16="http://schemas.microsoft.com/office/drawing/2014/main" val="761846574"/>
                    </a:ext>
                  </a:extLst>
                </a:gridCol>
                <a:gridCol w="1289036">
                  <a:extLst>
                    <a:ext uri="{9D8B030D-6E8A-4147-A177-3AD203B41FA5}">
                      <a16:colId xmlns:a16="http://schemas.microsoft.com/office/drawing/2014/main" val="1110544706"/>
                    </a:ext>
                  </a:extLst>
                </a:gridCol>
                <a:gridCol w="1689744">
                  <a:extLst>
                    <a:ext uri="{9D8B030D-6E8A-4147-A177-3AD203B41FA5}">
                      <a16:colId xmlns:a16="http://schemas.microsoft.com/office/drawing/2014/main" val="3371135330"/>
                    </a:ext>
                  </a:extLst>
                </a:gridCol>
              </a:tblGrid>
              <a:tr h="83918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Эг</a:t>
                      </a:r>
                      <a:r>
                        <a:rPr lang="ru-RU" sz="18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 ДО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Хср</a:t>
                      </a:r>
                      <a:r>
                        <a:rPr lang="ru-RU" sz="18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u="sng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ru-RU" sz="18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</a:t>
                      </a:r>
                      <a:r>
                        <a:rPr lang="ru-RU" sz="18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Эг 1 ПОСЛЕ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Хср </a:t>
                      </a:r>
                      <a:r>
                        <a:rPr lang="ru-RU" sz="18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</a:t>
                      </a: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Т</a:t>
                      </a:r>
                      <a:r>
                        <a:rPr lang="en-US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кр.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265555" algn="r"/>
                        </a:tabLst>
                      </a:pPr>
                      <a:r>
                        <a:rPr lang="ru-RU" sz="1800" b="1" spc="5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Ур.стат.зн</a:t>
                      </a:r>
                      <a:r>
                        <a:rPr lang="ru-RU" sz="18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6563294"/>
                  </a:ext>
                </a:extLst>
              </a:tr>
              <a:tr h="153224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правильно распознанных эмоций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3,87 </a:t>
                      </a:r>
                      <a:r>
                        <a:rPr lang="ru-RU" sz="18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0,76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5,77 </a:t>
                      </a:r>
                      <a:r>
                        <a:rPr lang="ru-RU" sz="18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1,18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 &lt;=0,01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7464580"/>
                  </a:ext>
                </a:extLst>
              </a:tr>
              <a:tr h="153224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правильно распознанных «+» эмоций</a:t>
                      </a:r>
                      <a:endParaRPr lang="ru-RU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1,19 </a:t>
                      </a:r>
                      <a:r>
                        <a:rPr lang="ru-RU" sz="18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0,40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1,81 </a:t>
                      </a:r>
                      <a:r>
                        <a:rPr lang="ru-RU" sz="18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0,65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105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 &lt;=0,01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5657351"/>
                  </a:ext>
                </a:extLst>
              </a:tr>
              <a:tr h="153224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правильно распознанных «-» эмоций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2,68 </a:t>
                      </a:r>
                      <a:r>
                        <a:rPr lang="ru-RU" sz="18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0,60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3,97 </a:t>
                      </a:r>
                      <a:r>
                        <a:rPr lang="ru-RU" sz="18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0,84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 &lt;=0,01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9417933"/>
                  </a:ext>
                </a:extLst>
              </a:tr>
            </a:tbl>
          </a:graphicData>
        </a:graphic>
      </p:graphicFrame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D3E2C9CB-59A4-27CF-B42D-7219EAE5A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внутригруппового сравнительного анализа восприятия эмоций дошкольниками, обучающихся по программе с элементами арт-терапии</a:t>
            </a:r>
          </a:p>
        </p:txBody>
      </p:sp>
    </p:spTree>
    <p:extLst>
      <p:ext uri="{BB962C8B-B14F-4D97-AF65-F5344CB8AC3E}">
        <p14:creationId xmlns:p14="http://schemas.microsoft.com/office/powerpoint/2010/main" val="2369442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ACBFFCB-6D60-37B8-A348-2F00BF30C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861" y="138112"/>
            <a:ext cx="9144000" cy="53644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5794E46-D1AD-7F21-366B-24A97FD289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9" y="3895379"/>
            <a:ext cx="3999323" cy="2999492"/>
          </a:xfrm>
          <a:prstGeom prst="rect">
            <a:avLst/>
          </a:prstGeom>
        </p:spPr>
      </p:pic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D7F3BD04-D294-27F1-F5D0-BA71FA09EA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6836981"/>
              </p:ext>
            </p:extLst>
          </p:nvPr>
        </p:nvGraphicFramePr>
        <p:xfrm>
          <a:off x="539552" y="661943"/>
          <a:ext cx="8064896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865171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84FCDA-3ACA-B013-C16A-12793DD06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4664"/>
            <a:ext cx="8228013" cy="1141412"/>
          </a:xfrm>
        </p:spPr>
        <p:txBody>
          <a:bodyPr/>
          <a:lstStyle/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внутригруппового сравнительного анализа восприятия эмоций дошкольниками, обучающихся по программе без элементов арт-терапии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5BB9D6D-EAFF-EE58-CE23-B6C4DB5D32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58508"/>
            <a:ext cx="3999323" cy="2999492"/>
          </a:xfrm>
          <a:prstGeom prst="rect">
            <a:avLst/>
          </a:prstGeom>
        </p:spPr>
      </p:pic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5AB000C4-A499-189C-B901-78E5E992B8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4302601"/>
              </p:ext>
            </p:extLst>
          </p:nvPr>
        </p:nvGraphicFramePr>
        <p:xfrm>
          <a:off x="457200" y="1546076"/>
          <a:ext cx="8228013" cy="5146231"/>
        </p:xfrm>
        <a:graphic>
          <a:graphicData uri="http://schemas.openxmlformats.org/drawingml/2006/table">
            <a:tbl>
              <a:tblPr firstRow="1" firstCol="1" bandRow="1"/>
              <a:tblGrid>
                <a:gridCol w="1714579">
                  <a:extLst>
                    <a:ext uri="{9D8B030D-6E8A-4147-A177-3AD203B41FA5}">
                      <a16:colId xmlns:a16="http://schemas.microsoft.com/office/drawing/2014/main" val="2818344074"/>
                    </a:ext>
                  </a:extLst>
                </a:gridCol>
                <a:gridCol w="1802139">
                  <a:extLst>
                    <a:ext uri="{9D8B030D-6E8A-4147-A177-3AD203B41FA5}">
                      <a16:colId xmlns:a16="http://schemas.microsoft.com/office/drawing/2014/main" val="2014479821"/>
                    </a:ext>
                  </a:extLst>
                </a:gridCol>
                <a:gridCol w="1802139">
                  <a:extLst>
                    <a:ext uri="{9D8B030D-6E8A-4147-A177-3AD203B41FA5}">
                      <a16:colId xmlns:a16="http://schemas.microsoft.com/office/drawing/2014/main" val="3972034537"/>
                    </a:ext>
                  </a:extLst>
                </a:gridCol>
                <a:gridCol w="1258907">
                  <a:extLst>
                    <a:ext uri="{9D8B030D-6E8A-4147-A177-3AD203B41FA5}">
                      <a16:colId xmlns:a16="http://schemas.microsoft.com/office/drawing/2014/main" val="1991923613"/>
                    </a:ext>
                  </a:extLst>
                </a:gridCol>
                <a:gridCol w="1650249">
                  <a:extLst>
                    <a:ext uri="{9D8B030D-6E8A-4147-A177-3AD203B41FA5}">
                      <a16:colId xmlns:a16="http://schemas.microsoft.com/office/drawing/2014/main" val="1037508544"/>
                    </a:ext>
                  </a:extLst>
                </a:gridCol>
              </a:tblGrid>
              <a:tr h="77640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400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Эг</a:t>
                      </a:r>
                      <a:r>
                        <a:rPr lang="ru-RU" sz="18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2 ДО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Хср</a:t>
                      </a:r>
                      <a:r>
                        <a:rPr lang="ru-RU" sz="18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u="sng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ru-RU" sz="18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</a:t>
                      </a:r>
                      <a:r>
                        <a:rPr lang="ru-RU" sz="18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Эг 2 ПОСЛЕ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Хср </a:t>
                      </a:r>
                      <a:r>
                        <a:rPr lang="ru-RU" sz="18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</a:t>
                      </a: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Т</a:t>
                      </a:r>
                      <a:r>
                        <a:rPr lang="en-US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кр.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Ур.стат.зн.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9742375"/>
                  </a:ext>
                </a:extLst>
              </a:tr>
              <a:tr h="13687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правильно распознанных эмоций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4,22 </a:t>
                      </a:r>
                      <a:r>
                        <a:rPr lang="ru-RU" sz="18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0,97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5,19 </a:t>
                      </a:r>
                      <a:r>
                        <a:rPr lang="ru-RU" sz="1800" b="1" u="sng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8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1,44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 &lt;=0,01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4058719"/>
                  </a:ext>
                </a:extLst>
              </a:tr>
              <a:tr h="13687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правильно распознанных «+» эмоций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1,26 </a:t>
                      </a:r>
                      <a:r>
                        <a:rPr lang="ru-RU" sz="18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0,45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1,78 </a:t>
                      </a:r>
                      <a:r>
                        <a:rPr lang="ru-RU" sz="18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0,89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242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 </a:t>
                      </a:r>
                      <a:r>
                        <a:rPr lang="en-US" sz="18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ru-RU" sz="18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=0,05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6493914"/>
                  </a:ext>
                </a:extLst>
              </a:tr>
              <a:tr h="13687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правильно распознанных «-» эмоций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2,96 </a:t>
                      </a:r>
                      <a:r>
                        <a:rPr lang="ru-RU" sz="18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0,76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3,41 </a:t>
                      </a:r>
                      <a:r>
                        <a:rPr lang="ru-RU" sz="18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0,93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225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 &gt;=0,05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3289370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AFD4BB4-156E-03AA-9BA2-AA3AA390CA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6416"/>
            <a:ext cx="9144000" cy="53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4758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4ADECF-C8AC-FD51-BECA-74BF66393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 сравнительного анализа показателей восприятия эмоций респондентами ПОСЛЕ оказанного воздействия, обучавшихся по программе с элементами арт-терапии и не обучавшихся не по одной из программ</a:t>
            </a:r>
            <a:endParaRPr lang="ru-RU" sz="2000" b="1" i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A7F91BC-501A-5821-C14F-8DFC17526B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281" y="3891034"/>
            <a:ext cx="3999323" cy="2999492"/>
          </a:xfrm>
          <a:prstGeom prst="rect">
            <a:avLst/>
          </a:prstGeom>
        </p:spPr>
      </p:pic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B8013B76-BF03-DB4A-A19A-63DB495BDB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8805887"/>
              </p:ext>
            </p:extLst>
          </p:nvPr>
        </p:nvGraphicFramePr>
        <p:xfrm>
          <a:off x="280628" y="1700808"/>
          <a:ext cx="8581156" cy="5035673"/>
        </p:xfrm>
        <a:graphic>
          <a:graphicData uri="http://schemas.openxmlformats.org/drawingml/2006/table">
            <a:tbl>
              <a:tblPr firstRow="1" firstCol="1" bandRow="1"/>
              <a:tblGrid>
                <a:gridCol w="1944216">
                  <a:extLst>
                    <a:ext uri="{9D8B030D-6E8A-4147-A177-3AD203B41FA5}">
                      <a16:colId xmlns:a16="http://schemas.microsoft.com/office/drawing/2014/main" val="3185029760"/>
                    </a:ext>
                  </a:extLst>
                </a:gridCol>
                <a:gridCol w="1723439">
                  <a:extLst>
                    <a:ext uri="{9D8B030D-6E8A-4147-A177-3AD203B41FA5}">
                      <a16:colId xmlns:a16="http://schemas.microsoft.com/office/drawing/2014/main" val="2500505744"/>
                    </a:ext>
                  </a:extLst>
                </a:gridCol>
                <a:gridCol w="1879486">
                  <a:extLst>
                    <a:ext uri="{9D8B030D-6E8A-4147-A177-3AD203B41FA5}">
                      <a16:colId xmlns:a16="http://schemas.microsoft.com/office/drawing/2014/main" val="2236336436"/>
                    </a:ext>
                  </a:extLst>
                </a:gridCol>
                <a:gridCol w="1240256">
                  <a:extLst>
                    <a:ext uri="{9D8B030D-6E8A-4147-A177-3AD203B41FA5}">
                      <a16:colId xmlns:a16="http://schemas.microsoft.com/office/drawing/2014/main" val="2064413088"/>
                    </a:ext>
                  </a:extLst>
                </a:gridCol>
                <a:gridCol w="1793759">
                  <a:extLst>
                    <a:ext uri="{9D8B030D-6E8A-4147-A177-3AD203B41FA5}">
                      <a16:colId xmlns:a16="http://schemas.microsoft.com/office/drawing/2014/main" val="2876252622"/>
                    </a:ext>
                  </a:extLst>
                </a:gridCol>
              </a:tblGrid>
              <a:tr h="74205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4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Эг</a:t>
                      </a:r>
                      <a:r>
                        <a:rPr lang="ru-RU" sz="18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 ПОСЛЕ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Хср</a:t>
                      </a:r>
                      <a:r>
                        <a:rPr lang="ru-RU" sz="18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u="sng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8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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Кг ПОСЛЕ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Хср</a:t>
                      </a:r>
                      <a:r>
                        <a:rPr lang="ru-RU" sz="18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u="sng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8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</a:t>
                      </a:r>
                      <a:r>
                        <a:rPr lang="ru-RU" sz="18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</a:t>
                      </a:r>
                      <a:r>
                        <a:rPr lang="en-US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U-</a:t>
                      </a: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</a:t>
                      </a:r>
                      <a:endParaRPr lang="ru-RU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Ур.стат.зн.</a:t>
                      </a:r>
                      <a:endParaRPr lang="ru-RU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9052330"/>
                  </a:ext>
                </a:extLst>
              </a:tr>
              <a:tr h="130815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правильно распознанных эмоций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5,77 </a:t>
                      </a:r>
                      <a:r>
                        <a:rPr lang="ru-RU" sz="1800" b="1" u="sng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8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1,18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4,95 </a:t>
                      </a:r>
                      <a:r>
                        <a:rPr lang="ru-RU" sz="18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  <a:endParaRPr lang="ru-RU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132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 &lt;=0,01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6633106"/>
                  </a:ext>
                </a:extLst>
              </a:tr>
              <a:tr h="130815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правильно распознанных «+» эмоций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1,81 </a:t>
                      </a:r>
                      <a:r>
                        <a:rPr lang="ru-RU" sz="18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0,65</a:t>
                      </a:r>
                      <a:endParaRPr lang="ru-RU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1,75 </a:t>
                      </a:r>
                      <a:r>
                        <a:rPr lang="ru-RU" sz="18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0,85</a:t>
                      </a:r>
                      <a:endParaRPr lang="ru-RU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 &lt;=0,0</a:t>
                      </a:r>
                      <a:r>
                        <a:rPr lang="en-US" sz="18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5935859"/>
                  </a:ext>
                </a:extLst>
              </a:tr>
              <a:tr h="130815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правильно распознанных «-» эмоций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3,97 </a:t>
                      </a:r>
                      <a:r>
                        <a:rPr lang="ru-RU" sz="18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0,84</a:t>
                      </a:r>
                      <a:endParaRPr lang="ru-RU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3,20 </a:t>
                      </a:r>
                      <a:r>
                        <a:rPr lang="ru-RU" sz="18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0,52</a:t>
                      </a:r>
                      <a:endParaRPr lang="ru-RU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</a:t>
                      </a:r>
                      <a:endParaRPr lang="ru-RU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 &lt;=0,01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58813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90746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0B25F5-2DBF-0872-3AD5-4A4D40D89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993" y="615329"/>
            <a:ext cx="8228013" cy="1141412"/>
          </a:xfrm>
        </p:spPr>
        <p:txBody>
          <a:bodyPr/>
          <a:lstStyle/>
          <a:p>
            <a:pPr algn="ctr"/>
            <a:r>
              <a:rPr lang="ru-RU" sz="2400" b="1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 внутригруппового сравнительного анализа страхов, испытываемых дошкольниками, обучающимися по программе с элементами арт-терапии</a:t>
            </a:r>
            <a:endParaRPr lang="ru-RU" sz="2400" b="1" i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8303465-8514-2B5B-1BBC-758F34888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18" y="3858508"/>
            <a:ext cx="3999323" cy="2999492"/>
          </a:xfrm>
          <a:prstGeom prst="rect">
            <a:avLst/>
          </a:prstGeom>
        </p:spPr>
      </p:pic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A47D0AC9-0568-9647-589F-67E78CF0F1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0912958"/>
              </p:ext>
            </p:extLst>
          </p:nvPr>
        </p:nvGraphicFramePr>
        <p:xfrm>
          <a:off x="323528" y="1916832"/>
          <a:ext cx="8510755" cy="4845298"/>
        </p:xfrm>
        <a:graphic>
          <a:graphicData uri="http://schemas.openxmlformats.org/drawingml/2006/table">
            <a:tbl>
              <a:tblPr firstRow="1" firstCol="1" bandRow="1"/>
              <a:tblGrid>
                <a:gridCol w="2304256">
                  <a:extLst>
                    <a:ext uri="{9D8B030D-6E8A-4147-A177-3AD203B41FA5}">
                      <a16:colId xmlns:a16="http://schemas.microsoft.com/office/drawing/2014/main" val="2034497373"/>
                    </a:ext>
                  </a:extLst>
                </a:gridCol>
                <a:gridCol w="1759007">
                  <a:extLst>
                    <a:ext uri="{9D8B030D-6E8A-4147-A177-3AD203B41FA5}">
                      <a16:colId xmlns:a16="http://schemas.microsoft.com/office/drawing/2014/main" val="2579520308"/>
                    </a:ext>
                  </a:extLst>
                </a:gridCol>
                <a:gridCol w="1817419">
                  <a:extLst>
                    <a:ext uri="{9D8B030D-6E8A-4147-A177-3AD203B41FA5}">
                      <a16:colId xmlns:a16="http://schemas.microsoft.com/office/drawing/2014/main" val="2846451092"/>
                    </a:ext>
                  </a:extLst>
                </a:gridCol>
                <a:gridCol w="1250998">
                  <a:extLst>
                    <a:ext uri="{9D8B030D-6E8A-4147-A177-3AD203B41FA5}">
                      <a16:colId xmlns:a16="http://schemas.microsoft.com/office/drawing/2014/main" val="2886110929"/>
                    </a:ext>
                  </a:extLst>
                </a:gridCol>
                <a:gridCol w="1379075">
                  <a:extLst>
                    <a:ext uri="{9D8B030D-6E8A-4147-A177-3AD203B41FA5}">
                      <a16:colId xmlns:a16="http://schemas.microsoft.com/office/drawing/2014/main" val="3776921658"/>
                    </a:ext>
                  </a:extLst>
                </a:gridCol>
              </a:tblGrid>
              <a:tr h="80801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Эг1 ДО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Хср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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Эг 1 ПОСЛЕ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Хср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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Т</a:t>
                      </a:r>
                      <a:r>
                        <a:rPr lang="en-US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кр.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Ур.стат.зн.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5672814"/>
                  </a:ext>
                </a:extLst>
              </a:tr>
              <a:tr h="66880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Мед.С.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2,39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1,56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2,0 </a:t>
                      </a:r>
                      <a:r>
                        <a:rPr lang="ru-RU" sz="1600" b="1" u="sng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1,15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265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 </a:t>
                      </a:r>
                      <a:r>
                        <a:rPr lang="en-US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=0,05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8928218"/>
                  </a:ext>
                </a:extLst>
              </a:tr>
              <a:tr h="6660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С. с прим. физ.ущерба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2,87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1,43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2,0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0,97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343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 </a:t>
                      </a:r>
                      <a:r>
                        <a:rPr lang="en-US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=0,05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4113874"/>
                  </a:ext>
                </a:extLst>
              </a:tr>
              <a:tr h="33275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С. смерти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1,55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0,68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1,35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0,66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171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 </a:t>
                      </a:r>
                      <a:r>
                        <a:rPr lang="en-US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=0,05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2358840"/>
                  </a:ext>
                </a:extLst>
              </a:tr>
              <a:tr h="6660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С. сказ.персон. и жив.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2,19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1,01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0,77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0,76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 &lt;=0,01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1414467"/>
                  </a:ext>
                </a:extLst>
              </a:tr>
              <a:tr h="70535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С. кошм. снов и темноты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1,06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0,81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0,39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0,50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 &lt;=0,01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9912146"/>
                  </a:ext>
                </a:extLst>
              </a:tr>
              <a:tr h="33275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Соц.опоср. С.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2,29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1,19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1,42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0,85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 &lt;=0,01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4278136"/>
                  </a:ext>
                </a:extLst>
              </a:tr>
              <a:tr h="33275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Простр-е С.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2,26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1,03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1,97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0,98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196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 </a:t>
                      </a:r>
                      <a:r>
                        <a:rPr lang="en-US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=0,05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5016465"/>
                  </a:ext>
                </a:extLst>
              </a:tr>
              <a:tr h="33275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кол-во С.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14,61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4,01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9,90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2,77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 &lt;=0,01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0007194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CB6BFA-3948-6C2F-0B5B-421BFAFD12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8882"/>
            <a:ext cx="9144000" cy="53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9753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24E0B4-9899-F2F3-3FED-4CFDF1930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433" y="540032"/>
            <a:ext cx="8228013" cy="1141412"/>
          </a:xfrm>
        </p:spPr>
        <p:txBody>
          <a:bodyPr/>
          <a:lstStyle/>
          <a:p>
            <a:pPr algn="ctr"/>
            <a:r>
              <a:rPr lang="ru-RU" sz="2400" b="1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 сравнительного анализа показателей преобладания определенной группы страхов у респондентов ПОСЛЕ оказанного воздействия </a:t>
            </a:r>
            <a:r>
              <a:rPr lang="ru-RU" sz="2400" b="1" i="1" spc="5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Эг</a:t>
            </a:r>
            <a:r>
              <a:rPr lang="ru-RU" sz="2400" b="1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 и Кг</a:t>
            </a:r>
            <a:endParaRPr lang="ru-RU" sz="2400" b="1" i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69FF546-CDA2-DCAF-47D0-0E59E0A92C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70207"/>
            <a:ext cx="3999323" cy="2999492"/>
          </a:xfrm>
          <a:prstGeom prst="rect">
            <a:avLst/>
          </a:prstGeom>
        </p:spPr>
      </p:pic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49066C5A-909C-916C-D9B7-9D1E3293A4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3708589"/>
              </p:ext>
            </p:extLst>
          </p:nvPr>
        </p:nvGraphicFramePr>
        <p:xfrm>
          <a:off x="395536" y="1844825"/>
          <a:ext cx="8440747" cy="4738536"/>
        </p:xfrm>
        <a:graphic>
          <a:graphicData uri="http://schemas.openxmlformats.org/drawingml/2006/table">
            <a:tbl>
              <a:tblPr firstRow="1" firstCol="1" bandRow="1"/>
              <a:tblGrid>
                <a:gridCol w="2940939">
                  <a:extLst>
                    <a:ext uri="{9D8B030D-6E8A-4147-A177-3AD203B41FA5}">
                      <a16:colId xmlns:a16="http://schemas.microsoft.com/office/drawing/2014/main" val="3556149384"/>
                    </a:ext>
                  </a:extLst>
                </a:gridCol>
                <a:gridCol w="1663762">
                  <a:extLst>
                    <a:ext uri="{9D8B030D-6E8A-4147-A177-3AD203B41FA5}">
                      <a16:colId xmlns:a16="http://schemas.microsoft.com/office/drawing/2014/main" val="4014680285"/>
                    </a:ext>
                  </a:extLst>
                </a:gridCol>
                <a:gridCol w="1530986">
                  <a:extLst>
                    <a:ext uri="{9D8B030D-6E8A-4147-A177-3AD203B41FA5}">
                      <a16:colId xmlns:a16="http://schemas.microsoft.com/office/drawing/2014/main" val="274828349"/>
                    </a:ext>
                  </a:extLst>
                </a:gridCol>
                <a:gridCol w="1152530">
                  <a:extLst>
                    <a:ext uri="{9D8B030D-6E8A-4147-A177-3AD203B41FA5}">
                      <a16:colId xmlns:a16="http://schemas.microsoft.com/office/drawing/2014/main" val="3064950060"/>
                    </a:ext>
                  </a:extLst>
                </a:gridCol>
                <a:gridCol w="1152530">
                  <a:extLst>
                    <a:ext uri="{9D8B030D-6E8A-4147-A177-3AD203B41FA5}">
                      <a16:colId xmlns:a16="http://schemas.microsoft.com/office/drawing/2014/main" val="133547743"/>
                    </a:ext>
                  </a:extLst>
                </a:gridCol>
              </a:tblGrid>
              <a:tr h="111884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Эг 1 ПОСЛЕ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Хср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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Кг ПОСЛЕ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Хср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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</a:t>
                      </a:r>
                      <a:r>
                        <a:rPr lang="en-US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U-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кр.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Ур.стат.зн.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6782632"/>
                  </a:ext>
                </a:extLst>
              </a:tr>
              <a:tr h="45246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Мед.С.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2,0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1,15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2,4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1,23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259,5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 </a:t>
                      </a:r>
                      <a:r>
                        <a:rPr lang="en-US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=0,05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1579764"/>
                  </a:ext>
                </a:extLst>
              </a:tr>
              <a:tr h="45246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С. с прим. физ.ущерба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2,0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0,97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2,75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1,02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189,5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 &lt;=0,05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7863703"/>
                  </a:ext>
                </a:extLst>
              </a:tr>
              <a:tr h="45246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С. смерти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1,35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0,66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1,8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0,52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190,5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 &lt;=0,05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0625645"/>
                  </a:ext>
                </a:extLst>
              </a:tr>
              <a:tr h="45246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С. сказ.персон. и жив.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0,77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0,76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1,9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0,97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123,5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 &lt;=0,01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8043013"/>
                  </a:ext>
                </a:extLst>
              </a:tr>
              <a:tr h="45246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С. кошм. снов и темноты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0,39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0,50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0,9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0,79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198,5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 &lt;=0,05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0673318"/>
                  </a:ext>
                </a:extLst>
              </a:tr>
              <a:tr h="45246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Соц.опоср. С.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1,42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0,85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2,3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1,13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162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 &lt;=0,01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2208121"/>
                  </a:ext>
                </a:extLst>
              </a:tr>
              <a:tr h="45246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Простр-е С.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1,97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0,98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2,35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1,04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 </a:t>
                      </a:r>
                      <a:r>
                        <a:rPr lang="en-US" sz="16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ru-RU" sz="16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=0,05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9448703"/>
                  </a:ext>
                </a:extLst>
              </a:tr>
              <a:tr h="45246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кол-во С.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9,90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2,77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14,4 </a:t>
                      </a:r>
                      <a:r>
                        <a:rPr lang="ru-RU" sz="1600" b="1" u="sng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3,03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 &lt;=0,01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7764239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F1930F1-A54F-FD1F-6E58-947715E27E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40" y="6414"/>
            <a:ext cx="9144000" cy="53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6794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>
            <a:extLst>
              <a:ext uri="{FF2B5EF4-FFF2-40B4-BE49-F238E27FC236}">
                <a16:creationId xmlns:a16="http://schemas.microsoft.com/office/drawing/2014/main" id="{92E456A0-9457-0BBE-0469-A9ECA4AD7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7625"/>
            <a:ext cx="4000500" cy="300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36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338" name="Rectangle 2">
            <a:extLst>
              <a:ext uri="{FF2B5EF4-FFF2-40B4-BE49-F238E27FC236}">
                <a16:creationId xmlns:a16="http://schemas.microsoft.com/office/drawing/2014/main" id="{EE328460-40F3-E899-9B90-080F000AA7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2875"/>
            <a:ext cx="9144000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hangingPunct="1">
              <a:lnSpc>
                <a:spcPct val="100000"/>
              </a:lnSpc>
            </a:pPr>
            <a:r>
              <a:rPr lang="ru-RU" altLang="ru-RU" sz="2000">
                <a:latin typeface="Calibri" panose="020F0502020204030204" pitchFamily="34" charset="0"/>
              </a:rPr>
              <a:t>Российский государственный педагогический университет им. А.И. Герцена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1F5C6EDF-D6A2-34AF-6E3A-072072A46C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90538"/>
            <a:ext cx="8228013" cy="1141412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</a:p>
        </p:txBody>
      </p:sp>
      <p:sp>
        <p:nvSpPr>
          <p:cNvPr id="2" name="Объект 1">
            <a:extLst>
              <a:ext uri="{FF2B5EF4-FFF2-40B4-BE49-F238E27FC236}">
                <a16:creationId xmlns:a16="http://schemas.microsoft.com/office/drawing/2014/main" id="{CB108A0B-6DA4-4C8D-7B72-1FB98FD8DA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6712"/>
            <a:ext cx="8228013" cy="5287863"/>
          </a:xfrm>
        </p:spPr>
        <p:txBody>
          <a:bodyPr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6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Lucida Sans" panose="020B0602030504020204" pitchFamily="34" charset="0"/>
              </a:rPr>
              <a:t>Апробация программы с элементами арт-терапии под руководством специалиста, показала её эффективное влияние на эмоциональное состояние дошкольников.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6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Lucida Sans" panose="020B0602030504020204" pitchFamily="34" charset="0"/>
              </a:rPr>
              <a:t>Программа «Грани творчества» эффективна, но нуждается в дальнейшей доработке в аспектах более глубокой проработки страхов детей старшего дошкольного возраста.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6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Lucida Sans" panose="020B0602030504020204" pitchFamily="34" charset="0"/>
              </a:rPr>
              <a:t>Вдвинутые нами предположения были полностью подтверждены. Программа доказала свою эффективность, методические мероприятия, подобранные для целенаправленного воздействия на ту или иную эмоцию, эмоциональное состояние были продуктивны.  </a:t>
            </a:r>
            <a:endParaRPr lang="ru-RU" sz="26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6AE5550-AC4C-8BC2-F212-32B525905A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58508"/>
            <a:ext cx="3999323" cy="2999492"/>
          </a:xfrm>
          <a:prstGeom prst="rect">
            <a:avLst/>
          </a:prstGeom>
        </p:spPr>
      </p:pic>
      <p:sp>
        <p:nvSpPr>
          <p:cNvPr id="6" name="Объект 5">
            <a:extLst>
              <a:ext uri="{FF2B5EF4-FFF2-40B4-BE49-F238E27FC236}">
                <a16:creationId xmlns:a16="http://schemas.microsoft.com/office/drawing/2014/main" id="{4543228C-5D81-B55A-8011-D00BA986C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993" y="461032"/>
            <a:ext cx="8228013" cy="5935935"/>
          </a:xfrm>
        </p:spPr>
        <p:txBody>
          <a:bodyPr/>
          <a:lstStyle/>
          <a:p>
            <a:pPr indent="450215" algn="just"/>
            <a:r>
              <a:rPr lang="ru-RU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 исследования: </a:t>
            </a:r>
          </a:p>
          <a:p>
            <a:pPr indent="450215" algn="just"/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Изучить влияние занятий по изобразительной деятельности с элементами арт-терапии на развитие эмоциональной сферы детей старшего дошкольного возраста.</a:t>
            </a:r>
          </a:p>
          <a:p>
            <a:pPr indent="450215" algn="just"/>
            <a:r>
              <a:rPr lang="ru-RU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Гипотеза исследования. </a:t>
            </a:r>
          </a:p>
          <a:p>
            <a:pPr indent="450215" algn="just"/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Основная: предполагается, что предложенные методические мероприятия по использованию изобразительной деятельности с элементами арт-терапии для детей старшего дошкольного возраста с целью формирования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их эмоциональной сферы будут эффективны.</a:t>
            </a: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9740769-3919-01C3-9884-4A7A637602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6967"/>
            <a:ext cx="9144000" cy="53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9206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>
            <a:extLst>
              <a:ext uri="{FF2B5EF4-FFF2-40B4-BE49-F238E27FC236}">
                <a16:creationId xmlns:a16="http://schemas.microsoft.com/office/drawing/2014/main" id="{A3208215-4C01-03EE-E3E0-22C7AB6EF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060849"/>
            <a:ext cx="6552209" cy="4797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36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362" name="Rectangle 2">
            <a:extLst>
              <a:ext uri="{FF2B5EF4-FFF2-40B4-BE49-F238E27FC236}">
                <a16:creationId xmlns:a16="http://schemas.microsoft.com/office/drawing/2014/main" id="{8F286145-0C6C-8EBF-A037-F51F3D0914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993" y="2043012"/>
            <a:ext cx="8228013" cy="1141412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altLang="ru-RU" sz="5400" b="1" dirty="0">
                <a:latin typeface="Monotype Corsiva" panose="03010101010201010101" pitchFamily="66" charset="0"/>
              </a:rPr>
              <a:t>Спасибо за внимание!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>
            <a:extLst>
              <a:ext uri="{FF2B5EF4-FFF2-40B4-BE49-F238E27FC236}">
                <a16:creationId xmlns:a16="http://schemas.microsoft.com/office/drawing/2014/main" id="{285D1636-CF2A-7854-5983-B2073BB85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7625"/>
            <a:ext cx="4000500" cy="300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36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4" name="Rectangle 2">
            <a:extLst>
              <a:ext uri="{FF2B5EF4-FFF2-40B4-BE49-F238E27FC236}">
                <a16:creationId xmlns:a16="http://schemas.microsoft.com/office/drawing/2014/main" id="{BDC138B1-4340-6F3B-B302-E4E05FFF85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2875"/>
            <a:ext cx="9144000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hangingPunct="1">
              <a:lnSpc>
                <a:spcPct val="100000"/>
              </a:lnSpc>
            </a:pPr>
            <a:r>
              <a:rPr lang="ru-RU" altLang="ru-RU" sz="2000" dirty="0">
                <a:latin typeface="Calibri" panose="020F0502020204030204" pitchFamily="34" charset="0"/>
              </a:rPr>
              <a:t>Российский государственный педагогический университет им. А.И. Герцена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BF2C9265-B7C4-88A6-F450-1CF7FDD6C6C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50071"/>
            <a:ext cx="8229600" cy="702665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исследования</a:t>
            </a:r>
          </a:p>
        </p:txBody>
      </p:sp>
      <p:sp>
        <p:nvSpPr>
          <p:cNvPr id="8196" name="Text Box 4">
            <a:extLst>
              <a:ext uri="{FF2B5EF4-FFF2-40B4-BE49-F238E27FC236}">
                <a16:creationId xmlns:a16="http://schemas.microsoft.com/office/drawing/2014/main" id="{8C5A9914-A36C-B4BF-3BAF-A50391945B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998314"/>
            <a:ext cx="8229600" cy="470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42900" indent="-3413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indent="450215" algn="just"/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Объект исследования: </a:t>
            </a:r>
          </a:p>
          <a:p>
            <a:pPr indent="450215"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Эмоциональная сфера детей старшего дошкольного возраста</a:t>
            </a:r>
          </a:p>
          <a:p>
            <a:pPr indent="450215" algn="just"/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 исследования: </a:t>
            </a:r>
          </a:p>
          <a:p>
            <a:pPr indent="450215"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 эмоциональной сферы детей старшего дошкольного возраста в процессе изобразительной деятельности с элементами арт-терапии</a:t>
            </a:r>
          </a:p>
          <a:p>
            <a:pPr indent="450215" algn="just"/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База исследования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муниципальное автономное дошкольное образовательное учреждение (далее МАДОУ) «Детский сад № 16 общеразвивающего вида (МАДOУ «Детский сад № 16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ов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»). </a:t>
            </a:r>
          </a:p>
          <a:p>
            <a:pPr indent="450215"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исследовании принимало участие 78 детей в возрасте от 5 до 6 лет, из них: 44 мальчика и 34 девочки.</a:t>
            </a:r>
          </a:p>
          <a:p>
            <a:pPr indent="450215"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проведения качественного и количественного статистического анализа были выбраны два критерия Т – критерий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Вилкоксона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U – критерий Манна-Уитни.</a:t>
            </a:r>
          </a:p>
          <a:p>
            <a:pPr indent="450215" algn="just"/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 – критерий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Вилкоксона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использовался для сравнения зависимых выборок (до и после обучения по программе).</a:t>
            </a:r>
          </a:p>
          <a:p>
            <a:pPr indent="450215" algn="just"/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U – критерий Манна-Уитни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применялся для сравнения независимых выборок (межгрупповые показатели).</a:t>
            </a:r>
          </a:p>
          <a:p>
            <a:pPr indent="450215" algn="just"/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4B4B8509-C85F-1F38-76EB-A68FA45CC4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2875"/>
            <a:ext cx="9144000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hangingPunct="1">
              <a:lnSpc>
                <a:spcPct val="100000"/>
              </a:lnSpc>
            </a:pPr>
            <a:r>
              <a:rPr lang="ru-RU" altLang="ru-RU" sz="2000" dirty="0">
                <a:latin typeface="Calibri" panose="020F0502020204030204" pitchFamily="34" charset="0"/>
              </a:rPr>
              <a:t>Российский государственный педагогический университет им. А.И. Герцена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C5D70FC7-A356-DF94-E270-351D9BA4913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47688"/>
            <a:ext cx="8229600" cy="649064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Методики и стимульный материал для проведения исследования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14E43A7-ED27-455D-E285-3D285942616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22" t="41336" r="27244" b="26786"/>
          <a:stretch/>
        </p:blipFill>
        <p:spPr bwMode="auto">
          <a:xfrm>
            <a:off x="4403136" y="1571630"/>
            <a:ext cx="4283664" cy="18573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E0D35F8-5C62-14AC-A14A-FDC341E7ABD2}"/>
              </a:ext>
            </a:extLst>
          </p:cNvPr>
          <p:cNvSpPr txBox="1"/>
          <p:nvPr/>
        </p:nvSpPr>
        <p:spPr>
          <a:xfrm>
            <a:off x="4283968" y="3645024"/>
            <a:ext cx="4402832" cy="607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Модификация методики «Градусник», автор Н. П.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Фетискин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0221C7-5E0A-383B-A182-97BA2A51145E}"/>
              </a:ext>
            </a:extLst>
          </p:cNvPr>
          <p:cNvSpPr txBox="1"/>
          <p:nvPr/>
        </p:nvSpPr>
        <p:spPr>
          <a:xfrm>
            <a:off x="827584" y="6310312"/>
            <a:ext cx="7632848" cy="607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Lucida Sans" panose="020B0602030504020204" pitchFamily="34" charset="0"/>
              </a:rPr>
              <a:t>Модификация методики «Диагностика эмоциональной сферы дошкольников», автор Л. П. Стрелкова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21D6313-0B14-E04D-7EA0-F70653737E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009" y="4252626"/>
            <a:ext cx="2873332" cy="2051594"/>
          </a:xfrm>
          <a:prstGeom prst="rect">
            <a:avLst/>
          </a:prstGeom>
          <a:noFill/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FB320AA-9999-BC8F-B995-51274770A5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52" y="4248480"/>
            <a:ext cx="2873332" cy="2065978"/>
          </a:xfrm>
          <a:prstGeom prst="rect">
            <a:avLst/>
          </a:prstGeom>
          <a:noFill/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BC6ACF0-5A24-3B85-673B-88BFA9F2E68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68" t="24791" r="10437" b="50009"/>
          <a:stretch/>
        </p:blipFill>
        <p:spPr bwMode="auto">
          <a:xfrm>
            <a:off x="5854666" y="4252626"/>
            <a:ext cx="1576365" cy="20076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0AFC0D7-2AC6-AED1-1D58-D7B247CFE84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86" r="49820" b="74812"/>
          <a:stretch/>
        </p:blipFill>
        <p:spPr bwMode="auto">
          <a:xfrm>
            <a:off x="7431031" y="4252626"/>
            <a:ext cx="1593308" cy="20076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D7A932F-F209-F928-2576-31B1C4CE8B8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444" r="5978" b="4463"/>
          <a:stretch/>
        </p:blipFill>
        <p:spPr bwMode="auto">
          <a:xfrm rot="16200000">
            <a:off x="1232604" y="950586"/>
            <a:ext cx="1998271" cy="324035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009E25-CCC4-EFFF-5D00-D4F356FD8524}"/>
              </a:ext>
            </a:extLst>
          </p:cNvPr>
          <p:cNvSpPr txBox="1"/>
          <p:nvPr/>
        </p:nvSpPr>
        <p:spPr>
          <a:xfrm>
            <a:off x="99352" y="3645024"/>
            <a:ext cx="4303784" cy="607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Lucida Sans" panose="020B0602030504020204" pitchFamily="34" charset="0"/>
              </a:rPr>
              <a:t>Методика «Страхи в домиках». А. И. Захаров и М. А.  Панфилова</a:t>
            </a:r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EF79E82C-7D1C-6C5F-7262-28C8D64AC3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2875"/>
            <a:ext cx="9144000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hangingPunct="1">
              <a:lnSpc>
                <a:spcPct val="100000"/>
              </a:lnSpc>
            </a:pPr>
            <a:r>
              <a:rPr lang="ru-RU" altLang="ru-RU" sz="2000">
                <a:latin typeface="Calibri" panose="020F0502020204030204" pitchFamily="34" charset="0"/>
              </a:rPr>
              <a:t>Российский государственный педагогический университет им. А.И. Герцена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E5255525-7D97-555F-D593-D02C98A388A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47688"/>
            <a:ext cx="8229600" cy="737682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Экспериментальные группы</a:t>
            </a:r>
          </a:p>
        </p:txBody>
      </p:sp>
      <p:pic>
        <p:nvPicPr>
          <p:cNvPr id="10348" name="Picture 108">
            <a:extLst>
              <a:ext uri="{FF2B5EF4-FFF2-40B4-BE49-F238E27FC236}">
                <a16:creationId xmlns:a16="http://schemas.microsoft.com/office/drawing/2014/main" id="{3BAA833C-70DA-76F1-1886-A4354F441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79" y="1127028"/>
            <a:ext cx="4135389" cy="3101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0" name="Picture 110">
            <a:extLst>
              <a:ext uri="{FF2B5EF4-FFF2-40B4-BE49-F238E27FC236}">
                <a16:creationId xmlns:a16="http://schemas.microsoft.com/office/drawing/2014/main" id="{61FE8E16-F17F-04DC-B8BF-856AB767E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364" y="1127027"/>
            <a:ext cx="4653523" cy="3101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2" name="Picture 112">
            <a:extLst>
              <a:ext uri="{FF2B5EF4-FFF2-40B4-BE49-F238E27FC236}">
                <a16:creationId xmlns:a16="http://schemas.microsoft.com/office/drawing/2014/main" id="{9B9530A0-8CBC-6ECA-7DC7-66C7A30E0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534" y="3699281"/>
            <a:ext cx="4135389" cy="3101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>
            <a:extLst>
              <a:ext uri="{FF2B5EF4-FFF2-40B4-BE49-F238E27FC236}">
                <a16:creationId xmlns:a16="http://schemas.microsoft.com/office/drawing/2014/main" id="{5B2453F0-0EA3-E578-905C-136A3B8F1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62388"/>
            <a:ext cx="4000500" cy="300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36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66" name="Rectangle 2">
            <a:extLst>
              <a:ext uri="{FF2B5EF4-FFF2-40B4-BE49-F238E27FC236}">
                <a16:creationId xmlns:a16="http://schemas.microsoft.com/office/drawing/2014/main" id="{02EF014F-250B-BC1E-F798-8DDD52F8AF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2875"/>
            <a:ext cx="9144000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hangingPunct="1">
              <a:lnSpc>
                <a:spcPct val="100000"/>
              </a:lnSpc>
            </a:pPr>
            <a:r>
              <a:rPr lang="ru-RU" altLang="ru-RU" sz="2000">
                <a:latin typeface="Calibri" panose="020F0502020204030204" pitchFamily="34" charset="0"/>
              </a:rPr>
              <a:t>Российский государственный педагогический университет им. А.И. Герцена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519E3934-DC81-4ACE-766C-485A37E57D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547688"/>
            <a:ext cx="8229600" cy="609253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ru-RU" altLang="ru-RU" sz="2400" dirty="0"/>
          </a:p>
        </p:txBody>
      </p:sp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6C2445CA-CB91-C657-0913-91F8BE35E9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4456630"/>
              </p:ext>
            </p:extLst>
          </p:nvPr>
        </p:nvGraphicFramePr>
        <p:xfrm>
          <a:off x="539552" y="1340768"/>
          <a:ext cx="8064896" cy="45365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>
            <a:extLst>
              <a:ext uri="{FF2B5EF4-FFF2-40B4-BE49-F238E27FC236}">
                <a16:creationId xmlns:a16="http://schemas.microsoft.com/office/drawing/2014/main" id="{453BC9F7-9C85-B14A-D219-A4C63584A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7625"/>
            <a:ext cx="4000500" cy="300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36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0" name="Rectangle 2">
            <a:extLst>
              <a:ext uri="{FF2B5EF4-FFF2-40B4-BE49-F238E27FC236}">
                <a16:creationId xmlns:a16="http://schemas.microsoft.com/office/drawing/2014/main" id="{E470AE4E-6B15-2C6C-1F6B-8454A9094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2875"/>
            <a:ext cx="9144000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hangingPunct="1">
              <a:lnSpc>
                <a:spcPct val="100000"/>
              </a:lnSpc>
            </a:pPr>
            <a:r>
              <a:rPr lang="ru-RU" altLang="ru-RU" sz="2000">
                <a:latin typeface="Calibri" panose="020F0502020204030204" pitchFamily="34" charset="0"/>
              </a:rPr>
              <a:t>Российский государственный педагогический университет им. А.И. Герцена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C01FA8C7-E4B8-75B2-5B8C-5287940C05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3197900"/>
              </p:ext>
            </p:extLst>
          </p:nvPr>
        </p:nvGraphicFramePr>
        <p:xfrm>
          <a:off x="539552" y="547688"/>
          <a:ext cx="7992888" cy="5689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>
            <a:extLst>
              <a:ext uri="{FF2B5EF4-FFF2-40B4-BE49-F238E27FC236}">
                <a16:creationId xmlns:a16="http://schemas.microsoft.com/office/drawing/2014/main" id="{042AA918-38DB-4F2B-2E7D-CE83D1EB6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7625"/>
            <a:ext cx="4000500" cy="300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360" cap="flat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314" name="Rectangle 2">
            <a:extLst>
              <a:ext uri="{FF2B5EF4-FFF2-40B4-BE49-F238E27FC236}">
                <a16:creationId xmlns:a16="http://schemas.microsoft.com/office/drawing/2014/main" id="{035590B6-0F9D-D240-B4AA-A16DC109D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2875"/>
            <a:ext cx="9144000" cy="404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hangingPunct="1">
              <a:lnSpc>
                <a:spcPct val="100000"/>
              </a:lnSpc>
            </a:pPr>
            <a:r>
              <a:rPr lang="ru-RU" altLang="ru-RU" sz="2000">
                <a:latin typeface="Calibri" panose="020F0502020204030204" pitchFamily="34" charset="0"/>
              </a:rPr>
              <a:t>Российский государственный педагогический университет им. А.И. Герцена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CD95454A-044D-31D2-7186-A232678778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1865180"/>
              </p:ext>
            </p:extLst>
          </p:nvPr>
        </p:nvGraphicFramePr>
        <p:xfrm>
          <a:off x="611560" y="764704"/>
          <a:ext cx="7992888" cy="583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0B61B4-8681-78D9-72BA-BCE17690027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509468"/>
            <a:ext cx="3796515" cy="25150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Изображение выглядит как еда, цветной, закрытый, стол&#10;&#10;Автоматически созданное описание">
            <a:extLst>
              <a:ext uri="{FF2B5EF4-FFF2-40B4-BE49-F238E27FC236}">
                <a16:creationId xmlns:a16="http://schemas.microsoft.com/office/drawing/2014/main" id="{4E49DAE3-1524-856F-50FB-A78E2036A18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1183" y="3889107"/>
            <a:ext cx="3945986" cy="29485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6462FCF-08E0-D165-EFBC-C5EC8FD4C9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7290" y="1445579"/>
            <a:ext cx="4700678" cy="26428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Изображение выглядит как еда, стол, тарелка, торт&#10;&#10;Автоматически созданное описание">
            <a:extLst>
              <a:ext uri="{FF2B5EF4-FFF2-40B4-BE49-F238E27FC236}">
                <a16:creationId xmlns:a16="http://schemas.microsoft.com/office/drawing/2014/main" id="{C6DB443A-0F7F-5674-CD35-2CF5246E278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710950">
            <a:off x="3213827" y="952255"/>
            <a:ext cx="2636681" cy="35249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82BD90EA-0D86-BFF5-67CF-F58862277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993" y="482161"/>
            <a:ext cx="8228013" cy="1141412"/>
          </a:xfrm>
        </p:spPr>
        <p:txBody>
          <a:bodyPr/>
          <a:lstStyle/>
          <a:p>
            <a:pPr algn="ctr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Арт-терапевтические техники, включенные в программу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C822F07-F749-5189-26EA-01654573E1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455" y="20364"/>
            <a:ext cx="9144000" cy="536447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6F82EF78-2181-C1FC-8186-88CF83537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2" y="3898510"/>
            <a:ext cx="3945986" cy="295949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9A06566-2407-3B1E-D63B-000D9D37BA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0" t="13250" r="10853" b="2617"/>
          <a:stretch/>
        </p:blipFill>
        <p:spPr bwMode="auto">
          <a:xfrm rot="1304712">
            <a:off x="3591175" y="3499300"/>
            <a:ext cx="2328558" cy="35110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64699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1377</Words>
  <Application>Microsoft Office PowerPoint</Application>
  <PresentationFormat>Экран (4:3)</PresentationFormat>
  <Paragraphs>339</Paragraphs>
  <Slides>20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Monotype Corsiva</vt:lpstr>
      <vt:lpstr>Times New Roman</vt:lpstr>
      <vt:lpstr>Тема Office</vt:lpstr>
      <vt:lpstr>Тема Office</vt:lpstr>
      <vt:lpstr>Тема Office</vt:lpstr>
      <vt:lpstr>Развитие эмоциональной сферы дошкольников через изобразительную деятельность с элементами арт-терапии </vt:lpstr>
      <vt:lpstr>Презентация PowerPoint</vt:lpstr>
      <vt:lpstr>Организация исследования</vt:lpstr>
      <vt:lpstr>Методики и стимульный материал для проведения исследования</vt:lpstr>
      <vt:lpstr>Экспериментальные группы</vt:lpstr>
      <vt:lpstr>Презентация PowerPoint</vt:lpstr>
      <vt:lpstr>Презентация PowerPoint</vt:lpstr>
      <vt:lpstr>Презентация PowerPoint</vt:lpstr>
      <vt:lpstr>Арт-терапевтические техники, включенные в программу</vt:lpstr>
      <vt:lpstr>Анализ полученных результатов</vt:lpstr>
      <vt:lpstr>Результаты внутригруппового сравнительного анализа изменений эмоционального состояния дошкольников, занимающихся по программе «Грани творчества».</vt:lpstr>
      <vt:lpstr>Результаты сравнительного анализа показателей эмоционального состояния участников групп ПОСЛЕ оказанного воздействия</vt:lpstr>
      <vt:lpstr>Результаты внутригруппового сравнительного анализа восприятия эмоций дошкольниками, обучающихся по программе с элементами арт-терапии</vt:lpstr>
      <vt:lpstr>Презентация PowerPoint</vt:lpstr>
      <vt:lpstr>Результаты внутригруппового сравнительного анализа восприятия эмоций дошкольниками, обучающихся по программе без элементов арт-терапии</vt:lpstr>
      <vt:lpstr>Результаты сравнительного анализа показателей восприятия эмоций респондентами ПОСЛЕ оказанного воздействия, обучавшихся по программе с элементами арт-терапии и не обучавшихся не по одной из программ</vt:lpstr>
      <vt:lpstr>Результаты внутригруппового сравнительного анализа страхов, испытываемых дошкольниками, обучающимися по программе с элементами арт-терапии</vt:lpstr>
      <vt:lpstr>Результаты сравнительного анализа показателей преобладания определенной группы страхов у респондентов ПОСЛЕ оказанного воздействия Эг 1 и Кг</vt:lpstr>
      <vt:lpstr>Выводы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эмоциональной сферы дошкольников через изобразительную деятельность с элементами арт-терапии </dc:title>
  <cp:lastModifiedBy>Михаил Слепов</cp:lastModifiedBy>
  <cp:revision>18</cp:revision>
  <cp:lastPrinted>1601-01-01T00:00:00Z</cp:lastPrinted>
  <dcterms:created xsi:type="dcterms:W3CDTF">1601-01-01T00:00:00Z</dcterms:created>
  <dcterms:modified xsi:type="dcterms:W3CDTF">2022-06-13T11:26:18Z</dcterms:modified>
</cp:coreProperties>
</file>